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4630400" cy="8229600"/>
  <p:notesSz cx="8229600" cy="14630400"/>
  <p:embeddedFontLst>
    <p:embeddedFont>
      <p:font typeface="Bitter Medium"/>
      <p:regular r:id="rId40"/>
    </p:embeddedFont>
    <p:embeddedFont>
      <p:font typeface="Bitter Medium"/>
      <p:regular r:id="rId41"/>
    </p:embeddedFont>
    <p:embeddedFont>
      <p:font typeface="Bitter Medium"/>
      <p:regular r:id="rId42"/>
    </p:embeddedFont>
    <p:embeddedFont>
      <p:font typeface="Bitter Medium"/>
      <p:regular r:id="rId43"/>
    </p:embeddedFont>
    <p:embeddedFont>
      <p:font typeface="Open Sans"/>
      <p:regular r:id="rId44"/>
    </p:embeddedFont>
    <p:embeddedFont>
      <p:font typeface="Open Sans"/>
      <p:regular r:id="rId45"/>
    </p:embeddedFont>
    <p:embeddedFont>
      <p:font typeface="Open Sans"/>
      <p:regular r:id="rId46"/>
    </p:embeddedFont>
    <p:embeddedFont>
      <p:font typeface="Open Sans"/>
      <p:regular r:id="rId4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 Id="rId40" Type="http://schemas.openxmlformats.org/officeDocument/2006/relationships/font" Target="fonts/font1.fntdata"/><Relationship Id="rId41" Type="http://schemas.openxmlformats.org/officeDocument/2006/relationships/font" Target="fonts/font2.fntdata"/><Relationship Id="rId42" Type="http://schemas.openxmlformats.org/officeDocument/2006/relationships/font" Target="fonts/font3.fntdata"/><Relationship Id="rId43" Type="http://schemas.openxmlformats.org/officeDocument/2006/relationships/font" Target="fonts/font4.fntdata"/><Relationship Id="rId44" Type="http://schemas.openxmlformats.org/officeDocument/2006/relationships/font" Target="fonts/font5.fntdata"/><Relationship Id="rId45" Type="http://schemas.openxmlformats.org/officeDocument/2006/relationships/font" Target="fonts/font6.fntdata"/><Relationship Id="rId46" Type="http://schemas.openxmlformats.org/officeDocument/2006/relationships/font" Target="fonts/font7.fntdata"/><Relationship Id="rId4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 "$(/opt/homebrew/bin/brew shellenv)" for Mac M chips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Frida Labs to learn more: https://github.com/DERE-ad2001/Frida-Labs/tree/main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AttackSurfacePoC project is for Flag5 and Flag6
Flag5 is intent in intent
Flag6Activity is not exported. but we can start from Flag5Activity
Flag8 project has the code. MainActivity starts the next activity (Hextreetest). Since Flag8Activity has the code check for callee function name contains Hextree.
Flag8 app already installed. 
Flag9:
same as previous one. But use Utils.showDialog
Flag10: Implicit Intent
We need to create an activity and add intent-filter to listen for implicit intent. That is send by Flag10Activity of the AttackSurface app.
Flag 5 and 6
@Override
protected void onCreate(Bundle savedInstanceState) {
super.onCreate(savedInstanceState);
setContentView(R.layout.activity_main);
Button homeButton = findViewById(R.id.home_button);
homeButton.setOnClickListener(new View.OnClickListener() {
@Override
public void onClick(View view) {
Log.i("HEXTREE","Welcome from the button click");
Intent intent = new Intent();
Intent secondIntent = new Intent();
Intent nextIntent = new Intent();
secondIntent.putExtra("return", 42);
nextIntent.putExtra("reason", "back");
secondIntent.putExtra("nextIntent", nextIntent);
//intent.putExtra("state", 4);
intent.putExtra("android.intent.extra.INTENT", secondIntent);
intent.setComponent(new ComponentName("io.hextree.attacksurface","io.hextree.attacksurface.activities.Flag5Activity"));
startActivity(intent);
}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MyDevices Beta:
flag{D33pL1nk5_CDn_B3_1n53cu23}
It's a deeplink:
adb shell am start -n unknown link -a "android.intent.action.VIEW" -d "webview://url/deeplink-secret-intent-data"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Linux Kernel Layer
The Linux kernel is the base of the Android OS, managing core system services like memory, process management, networking, and security.
It also includes drivers for device hardware, abstracting the details of hardware interaction and providing interfaces for higher-level components.
* Hardware Abstraction Layer (HAL)
The HAL serves as an intermediary, allowing the Android system to interact with device hardware without knowing hardware specifics.
For each hardware type (such as Bluetooth or WiFi), there’s a corresponding HAL module, enabling Android’s high-level APIs to perform operations regardless of device manufacturer specifics.
* Android Runtime (ART)
Android Runtime is where Android applications run. Each app operates in its own ART instance, providing isolation, security, and optimized performance.
* Native C/C++ Libraries
Android includes a set of core libraries written in C/C++ that handle essential functions such as graphics rendering, media playback, and database management.
* Java API Framework
The Java API Framework is the core of Android app development. It provides high-level services and is organized into components like:
* Activities and Fragments: For UI and lifecycle management.
* Content Providers: To manage data sharing between applications.
* Services: For background processing.
* Broadcast Receivers: For handling system-wide broadcast announcements.
* Resource Manager: Manages app resources like strings, layouts, and drawable assets.
* System Apps
System apps provide essential functionality and include apps like the dialer, SMS, and email client. These interact with the Java API Framework and provide standardized features users expect from Android devices.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developer.android.com/studio"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brew.sh/" TargetMode="External"/><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android.com/tools/adb" TargetMode="External"/><Relationship Id="rId1" Type="http://schemas.openxmlformats.org/officeDocument/2006/relationships/image" Target="../media/image-15-1.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hyperlink" Target="https://owasp.org/www-project-mobile-top-10/2023-risks/m1-improper-credential-usage.html" TargetMode="External"/><Relationship Id="rId2" Type="http://schemas.openxmlformats.org/officeDocument/2006/relationships/hyperlink" Target="https://owasp.org/www-project-mobile-top-10/2023-risks/m2-inadequate-supply-chain-security.html" TargetMode="External"/><Relationship Id="rId3" Type="http://schemas.openxmlformats.org/officeDocument/2006/relationships/hyperlink" Target="https://owasp.org/www-project-mobile-top-10/2023-risks/m3-insecure-authentication-authorization.html" TargetMode="External"/><Relationship Id="rId4" Type="http://schemas.openxmlformats.org/officeDocument/2006/relationships/hyperlink" Target="https://owasp.org/www-project-mobile-top-10/2023-risks/m4-insufficient-input-output-validation.html" TargetMode="External"/><Relationship Id="rId5" Type="http://schemas.openxmlformats.org/officeDocument/2006/relationships/hyperlink" Target="https://owasp.org/www-project-mobile-top-10/2023-risks/m5-insecure-communication.html" TargetMode="External"/><Relationship Id="rId6" Type="http://schemas.openxmlformats.org/officeDocument/2006/relationships/hyperlink" Target="https://owasp.org/www-project-mobile-top-10/2023-risks/m6-inadequate-privacy-controls.html" TargetMode="External"/><Relationship Id="rId7" Type="http://schemas.openxmlformats.org/officeDocument/2006/relationships/hyperlink" Target="https://owasp.org/www-project-mobile-top-10/2023-risks/m7-insufficient-binary-protection.html" TargetMode="External"/><Relationship Id="rId8" Type="http://schemas.openxmlformats.org/officeDocument/2006/relationships/hyperlink" Target="https://owasp.org/www-project-mobile-top-10/2023-risks/m8-security-misconfiguration.html" TargetMode="External"/><Relationship Id="rId9" Type="http://schemas.openxmlformats.org/officeDocument/2006/relationships/hyperlink" Target="https://owasp.org/www-project-mobile-top-10/2023-risks/m9-insecure-data-storage.html" TargetMode="External"/><Relationship Id="rId10" Type="http://schemas.openxmlformats.org/officeDocument/2006/relationships/hyperlink" Target="https://owasp.org/www-project-mobile-top-10/2023-risks/m10-insufficient-cryptography.html" TargetMode="External"/><Relationship Id="rId12" Type="http://schemas.openxmlformats.org/officeDocument/2006/relationships/hyperlink" Target="https://owasp.org/www-project-mobile-top-10/" TargetMode="External"/><Relationship Id="rId11" Type="http://schemas.openxmlformats.org/officeDocument/2006/relationships/image" Target="../media/image-19-1.png"/><Relationship Id="rId13" Type="http://schemas.openxmlformats.org/officeDocument/2006/relationships/slideLayout" Target="../slideLayouts/slideLayout20.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hyperlink" Target="https://apktool.org/" TargetMode="External"/><Relationship Id="rId2" Type="http://schemas.openxmlformats.org/officeDocument/2006/relationships/hyperlink" Target="https://github.com/skylot/jadx" TargetMode="External"/><Relationship Id="rId3" Type="http://schemas.openxmlformats.org/officeDocument/2006/relationships/hyperlink" Target="https://github.com/mindedsecurity/semgrep-rules-android-security" TargetMode="External"/><Relationship Id="rId4" Type="http://schemas.openxmlformats.org/officeDocument/2006/relationships/image" Target="../media/image-21-1.png"/><Relationship Id="rId5" Type="http://schemas.openxmlformats.org/officeDocument/2006/relationships/slideLayout" Target="../slideLayouts/slideLayout22.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hyperlink" Target="https://frida.re/docs/android/" TargetMode="External"/><Relationship Id="rId3" Type="http://schemas.openxmlformats.org/officeDocument/2006/relationships/hyperlink" Target="https://github.com/sensepost/objection" TargetMode="External"/><Relationship Id="rId5" Type="http://schemas.openxmlformats.org/officeDocument/2006/relationships/hyperlink" Target="https://book.hacktricks.xyz/mobile-pentesting/android-app-pentesting/frida-tutorial/objection-tutorial" TargetMode="External"/><Relationship Id="rId2" Type="http://schemas.openxmlformats.org/officeDocument/2006/relationships/image" Target="../media/image-23-1.png"/><Relationship Id="rId4" Type="http://schemas.openxmlformats.org/officeDocument/2006/relationships/image" Target="../media/image-23-2.png"/><Relationship Id="rId6" Type="http://schemas.openxmlformats.org/officeDocument/2006/relationships/slideLayout" Target="../slideLayouts/slideLayout24.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slideLayout" Target="../slideLayouts/slideLayout25.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hyperlink" Target="https://github.com/satishpatnayak/AndroGoat" TargetMode="External"/><Relationship Id="rId2" Type="http://schemas.openxmlformats.org/officeDocument/2006/relationships/hyperlink" Target="https://app.hextree.io/courses/intent-threat-surface/intents-and-activities/practice-startactivity" TargetMode="External"/><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slideLayout" Target="../slideLayouts/slideLayout26.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hyperlink" Target="https://github.com/MobSF/Mobile-Security-Framework-MobSF" TargetMode="External"/><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android.com/guide/platform" TargetMode="External"/><Relationship Id="rId1" Type="http://schemas.openxmlformats.org/officeDocument/2006/relationships/image" Target="../media/image-6-1.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Android Application Penetration Testing</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This workshop will explore techniques and methodologies for assessing the security posture of Android applications, from architectural analysis to hands-on exploitation of common vulnerabilities.</a:t>
            </a:r>
            <a:endParaRPr lang="en-US" sz="1750" dirty="0"/>
          </a:p>
        </p:txBody>
      </p:sp>
      <p:sp>
        <p:nvSpPr>
          <p:cNvPr id="5" name="Shape 2"/>
          <p:cNvSpPr/>
          <p:nvPr/>
        </p:nvSpPr>
        <p:spPr>
          <a:xfrm>
            <a:off x="793790" y="5484019"/>
            <a:ext cx="362903" cy="362903"/>
          </a:xfrm>
          <a:prstGeom prst="roundRect">
            <a:avLst>
              <a:gd name="adj" fmla="val 25194296"/>
            </a:avLst>
          </a:prstGeom>
          <a:solidFill>
            <a:srgbClr val="40A77F"/>
          </a:solidFill>
          <a:ln w="7620">
            <a:solidFill>
              <a:srgbClr val="FFFFFF"/>
            </a:solidFill>
            <a:prstDash val="solid"/>
          </a:ln>
        </p:spPr>
      </p:sp>
      <p:sp>
        <p:nvSpPr>
          <p:cNvPr id="6" name="Text 3"/>
          <p:cNvSpPr/>
          <p:nvPr/>
        </p:nvSpPr>
        <p:spPr>
          <a:xfrm>
            <a:off x="922496" y="5616654"/>
            <a:ext cx="105489" cy="97512"/>
          </a:xfrm>
          <a:prstGeom prst="rect">
            <a:avLst/>
          </a:prstGeom>
          <a:noFill/>
          <a:ln/>
        </p:spPr>
        <p:txBody>
          <a:bodyPr wrap="none" lIns="0" tIns="0" rIns="0" bIns="0" rtlCol="0" anchor="t"/>
          <a:lstStyle/>
          <a:p>
            <a:pPr algn="ctr" indent="0" marL="0">
              <a:lnSpc>
                <a:spcPts val="750"/>
              </a:lnSpc>
              <a:buNone/>
            </a:pPr>
            <a:r>
              <a:rPr lang="en-US" sz="750" spc="-36" kern="0" dirty="0">
                <a:solidFill>
                  <a:srgbClr val="3C3838"/>
                </a:solidFill>
                <a:latin typeface="Open Sans Medium" pitchFamily="34" charset="0"/>
                <a:ea typeface="Open Sans Medium" pitchFamily="34" charset="-122"/>
                <a:cs typeface="Open Sans Medium" pitchFamily="34" charset="-120"/>
              </a:rPr>
              <a:t>SK</a:t>
            </a:r>
            <a:endParaRPr lang="en-US" sz="750" dirty="0"/>
          </a:p>
        </p:txBody>
      </p:sp>
      <p:sp>
        <p:nvSpPr>
          <p:cNvPr id="7" name="Text 4"/>
          <p:cNvSpPr/>
          <p:nvPr/>
        </p:nvSpPr>
        <p:spPr>
          <a:xfrm>
            <a:off x="1270040" y="5467112"/>
            <a:ext cx="4379595"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2B2E3C"/>
                </a:solidFill>
                <a:latin typeface="Open Sans Bold" pitchFamily="34" charset="0"/>
                <a:ea typeface="Open Sans Bold" pitchFamily="34" charset="-122"/>
                <a:cs typeface="Open Sans Bold" pitchFamily="34" charset="-120"/>
              </a:rPr>
              <a:t>by Sheshananda Reddy Kandula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4040743"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Hello World Android Application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Let's Start with creation of Sample App.</a:t>
            </a:r>
            <a:endParaRPr lang="en-US" sz="850" dirty="0"/>
          </a:p>
        </p:txBody>
      </p:sp>
      <p:pic>
        <p:nvPicPr>
          <p:cNvPr id="4" name="Image 0" descr="preencoded.png">    </p:cNvPr>
          <p:cNvPicPr>
            <a:picLocks noChangeAspect="1"/>
          </p:cNvPicPr>
          <p:nvPr/>
        </p:nvPicPr>
        <p:blipFill>
          <a:blip r:embed="rId1"/>
          <a:stretch>
            <a:fillRect/>
          </a:stretch>
        </p:blipFill>
        <p:spPr>
          <a:xfrm>
            <a:off x="396835" y="1201936"/>
            <a:ext cx="3965734" cy="2989778"/>
          </a:xfrm>
          <a:prstGeom prst="rect">
            <a:avLst/>
          </a:prstGeom>
        </p:spPr>
      </p:pic>
      <p:pic>
        <p:nvPicPr>
          <p:cNvPr id="5" name="Image 1" descr="preencoded.png">    </p:cNvPr>
          <p:cNvPicPr>
            <a:picLocks noChangeAspect="1"/>
          </p:cNvPicPr>
          <p:nvPr/>
        </p:nvPicPr>
        <p:blipFill>
          <a:blip r:embed="rId2"/>
          <a:stretch>
            <a:fillRect/>
          </a:stretch>
        </p:blipFill>
        <p:spPr>
          <a:xfrm>
            <a:off x="396835" y="4319230"/>
            <a:ext cx="4446627" cy="2990255"/>
          </a:xfrm>
          <a:prstGeom prst="rect">
            <a:avLst/>
          </a:prstGeom>
        </p:spPr>
      </p:pic>
      <p:sp>
        <p:nvSpPr>
          <p:cNvPr id="6" name="Text 2"/>
          <p:cNvSpPr/>
          <p:nvPr/>
        </p:nvSpPr>
        <p:spPr>
          <a:xfrm>
            <a:off x="396835" y="7437001"/>
            <a:ext cx="13836729"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7" name="Image 2" descr="preencoded.png">
            <a:hlinkClick r:id="rId4" tooltip=""/>
          </p:cNvPr>
          <p:cNvPicPr>
            <a:picLocks noChangeAspect="1"/>
          </p:cNvPicPr>
          <p:nvPr/>
        </p:nvPicPr>
        <p:blipFill>
          <a:blip r:embed="rId3"/>
          <a:stretch>
            <a:fillRect/>
          </a:stretch>
        </p:blipFill>
        <p:spPr>
          <a:xfrm>
            <a:off x="396835" y="7745968"/>
            <a:ext cx="13836729" cy="1149310"/>
          </a:xfrm>
          <a:prstGeom prst="rect">
            <a:avLst/>
          </a:prstGeom>
        </p:spPr>
      </p:pic>
      <p:sp>
        <p:nvSpPr>
          <p:cNvPr id="8" name="Text 3"/>
          <p:cNvSpPr/>
          <p:nvPr/>
        </p:nvSpPr>
        <p:spPr>
          <a:xfrm>
            <a:off x="396835" y="9022794"/>
            <a:ext cx="138367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First App</a:t>
            </a:r>
            <a:endParaRPr lang="en-US" sz="2200" dirty="0"/>
          </a:p>
        </p:txBody>
      </p:sp>
      <p:pic>
        <p:nvPicPr>
          <p:cNvPr id="3" name="Image 0" descr="preencoded.png">    </p:cNvPr>
          <p:cNvPicPr>
            <a:picLocks noChangeAspect="1"/>
          </p:cNvPicPr>
          <p:nvPr/>
        </p:nvPicPr>
        <p:blipFill>
          <a:blip r:embed="rId1"/>
          <a:stretch>
            <a:fillRect/>
          </a:stretch>
        </p:blipFill>
        <p:spPr>
          <a:xfrm>
            <a:off x="396835" y="892969"/>
            <a:ext cx="6111716" cy="3483650"/>
          </a:xfrm>
          <a:prstGeom prst="rect">
            <a:avLst/>
          </a:prstGeom>
        </p:spPr>
      </p:pic>
      <p:sp>
        <p:nvSpPr>
          <p:cNvPr id="4" name="Text 1"/>
          <p:cNvSpPr/>
          <p:nvPr/>
        </p:nvSpPr>
        <p:spPr>
          <a:xfrm>
            <a:off x="396835" y="4504134"/>
            <a:ext cx="13836729"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5" name="Image 1" descr="preencoded.png">    </p:cNvPr>
          <p:cNvPicPr>
            <a:picLocks noChangeAspect="1"/>
          </p:cNvPicPr>
          <p:nvPr/>
        </p:nvPicPr>
        <p:blipFill>
          <a:blip r:embed="rId2"/>
          <a:stretch>
            <a:fillRect/>
          </a:stretch>
        </p:blipFill>
        <p:spPr>
          <a:xfrm>
            <a:off x="396835" y="4813102"/>
            <a:ext cx="13836729" cy="7651671"/>
          </a:xfrm>
          <a:prstGeom prst="rect">
            <a:avLst/>
          </a:prstGeom>
        </p:spPr>
      </p:pic>
      <p:sp>
        <p:nvSpPr>
          <p:cNvPr id="6" name="Text 2"/>
          <p:cNvSpPr/>
          <p:nvPr/>
        </p:nvSpPr>
        <p:spPr>
          <a:xfrm>
            <a:off x="396835" y="12592288"/>
            <a:ext cx="138367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807012"/>
            <a:ext cx="10593824"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Installing ADB (Android Debugging Bridge)</a:t>
            </a:r>
            <a:endParaRPr lang="en-US" sz="4450" dirty="0"/>
          </a:p>
        </p:txBody>
      </p:sp>
      <p:sp>
        <p:nvSpPr>
          <p:cNvPr id="3" name="Text 1"/>
          <p:cNvSpPr/>
          <p:nvPr/>
        </p:nvSpPr>
        <p:spPr>
          <a:xfrm>
            <a:off x="793790" y="2969419"/>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Install the </a:t>
            </a:r>
            <a:pPr indent="0" marL="0">
              <a:lnSpc>
                <a:spcPts val="2850"/>
              </a:lnSpc>
              <a:buNone/>
            </a:pPr>
            <a:r>
              <a:rPr lang="en-US" sz="1750" u="sng" spc="-36"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homebrew</a:t>
            </a:r>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package manager</a:t>
            </a:r>
            <a:endParaRPr lang="en-US" sz="1750" dirty="0"/>
          </a:p>
        </p:txBody>
      </p:sp>
      <p:sp>
        <p:nvSpPr>
          <p:cNvPr id="4" name="Text 2"/>
          <p:cNvSpPr/>
          <p:nvPr/>
        </p:nvSpPr>
        <p:spPr>
          <a:xfrm>
            <a:off x="793790" y="3587472"/>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highlight>
                  <a:srgbClr val="FCE2CF"/>
                </a:highlight>
                <a:latin typeface="Consolas" pitchFamily="34" charset="0"/>
                <a:ea typeface="Consolas" pitchFamily="34" charset="-122"/>
                <a:cs typeface="Consolas" pitchFamily="34" charset="-120"/>
              </a:rPr>
              <a:t>/bin/bash -c "$(curl -fsSL https://raw.githubusercontent.com/Homebrew/install/master/install.sh)"</a:t>
            </a:r>
            <a:endParaRPr lang="en-US" sz="1750" dirty="0"/>
          </a:p>
        </p:txBody>
      </p:sp>
      <p:sp>
        <p:nvSpPr>
          <p:cNvPr id="5" name="Text 3"/>
          <p:cNvSpPr/>
          <p:nvPr/>
        </p:nvSpPr>
        <p:spPr>
          <a:xfrm>
            <a:off x="793790" y="4205526"/>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Install adb</a:t>
            </a:r>
            <a:endParaRPr lang="en-US" sz="1750" dirty="0"/>
          </a:p>
        </p:txBody>
      </p:sp>
      <p:sp>
        <p:nvSpPr>
          <p:cNvPr id="6" name="Text 4"/>
          <p:cNvSpPr/>
          <p:nvPr/>
        </p:nvSpPr>
        <p:spPr>
          <a:xfrm>
            <a:off x="793790" y="4823579"/>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highlight>
                  <a:srgbClr val="FCE2CF"/>
                </a:highlight>
                <a:latin typeface="Consolas" pitchFamily="34" charset="0"/>
                <a:ea typeface="Consolas" pitchFamily="34" charset="-122"/>
                <a:cs typeface="Consolas" pitchFamily="34" charset="-120"/>
              </a:rPr>
              <a:t>brew install android-platform-tools</a:t>
            </a:r>
            <a:endParaRPr lang="en-US" sz="1750" dirty="0"/>
          </a:p>
        </p:txBody>
      </p:sp>
      <p:sp>
        <p:nvSpPr>
          <p:cNvPr id="7" name="Text 5"/>
          <p:cNvSpPr/>
          <p:nvPr/>
        </p:nvSpPr>
        <p:spPr>
          <a:xfrm>
            <a:off x="793790" y="5441633"/>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Start using adb</a:t>
            </a:r>
            <a:endParaRPr lang="en-US" sz="1750" dirty="0"/>
          </a:p>
        </p:txBody>
      </p:sp>
      <p:sp>
        <p:nvSpPr>
          <p:cNvPr id="8" name="Text 6"/>
          <p:cNvSpPr/>
          <p:nvPr/>
        </p:nvSpPr>
        <p:spPr>
          <a:xfrm>
            <a:off x="793790" y="6059686"/>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highlight>
                  <a:srgbClr val="FCE2CF"/>
                </a:highlight>
                <a:latin typeface="Consolas" pitchFamily="34" charset="0"/>
                <a:ea typeface="Consolas" pitchFamily="34" charset="-122"/>
                <a:cs typeface="Consolas" pitchFamily="34" charset="-120"/>
              </a:rPr>
              <a:t>adb devices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97800" y="391478"/>
            <a:ext cx="4529614" cy="266700"/>
          </a:xfrm>
          <a:prstGeom prst="rect">
            <a:avLst/>
          </a:prstGeom>
          <a:noFill/>
          <a:ln/>
        </p:spPr>
        <p:txBody>
          <a:bodyPr wrap="none" lIns="0" tIns="0" rIns="0" bIns="0" rtlCol="0" anchor="t"/>
          <a:lstStyle/>
          <a:p>
            <a:pPr indent="0" marL="0">
              <a:lnSpc>
                <a:spcPts val="2050"/>
              </a:lnSpc>
              <a:buNone/>
            </a:pPr>
            <a:r>
              <a:rPr lang="en-US" sz="1650" spc="-50" kern="0" dirty="0">
                <a:solidFill>
                  <a:srgbClr val="2C3F42"/>
                </a:solidFill>
                <a:latin typeface="Bitter Medium" pitchFamily="34" charset="0"/>
                <a:ea typeface="Bitter Medium" pitchFamily="34" charset="-122"/>
                <a:cs typeface="Bitter Medium" pitchFamily="34" charset="-120"/>
              </a:rPr>
              <a:t>Using Android Studio Emulator with Root Access</a:t>
            </a:r>
            <a:endParaRPr lang="en-US" sz="1650" dirty="0"/>
          </a:p>
        </p:txBody>
      </p:sp>
      <p:sp>
        <p:nvSpPr>
          <p:cNvPr id="3" name="Text 1"/>
          <p:cNvSpPr/>
          <p:nvPr/>
        </p:nvSpPr>
        <p:spPr>
          <a:xfrm>
            <a:off x="497800" y="942618"/>
            <a:ext cx="13634799" cy="227648"/>
          </a:xfrm>
          <a:prstGeom prst="rect">
            <a:avLst/>
          </a:prstGeom>
          <a:noFill/>
          <a:ln/>
        </p:spPr>
        <p:txBody>
          <a:bodyPr wrap="none" lIns="0" tIns="0" rIns="0" bIns="0" rtlCol="0" anchor="t"/>
          <a:lstStyle/>
          <a:p>
            <a:pPr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The Android Studio Emulator has built-in support for root access, though not all system images allow rooting. Here’s how to set it up:</a:t>
            </a:r>
            <a:endParaRPr lang="en-US" sz="1100" dirty="0"/>
          </a:p>
        </p:txBody>
      </p:sp>
      <p:sp>
        <p:nvSpPr>
          <p:cNvPr id="4" name="Text 2"/>
          <p:cNvSpPr/>
          <p:nvPr/>
        </p:nvSpPr>
        <p:spPr>
          <a:xfrm>
            <a:off x="497800" y="1330166"/>
            <a:ext cx="13634799" cy="227648"/>
          </a:xfrm>
          <a:prstGeom prst="rect">
            <a:avLst/>
          </a:prstGeom>
          <a:noFill/>
          <a:ln/>
        </p:spPr>
        <p:txBody>
          <a:bodyPr wrap="none" lIns="0" tIns="0" rIns="0" bIns="0" rtlCol="0" anchor="t"/>
          <a:lstStyle/>
          <a:p>
            <a:pPr algn="l" marL="342900" indent="-342900">
              <a:lnSpc>
                <a:spcPts val="1750"/>
              </a:lnSpc>
              <a:buSzPct val="100000"/>
              <a:buFont typeface="+mj-lt"/>
              <a:buAutoNum type="arabicPeriod" startAt="1"/>
            </a:pPr>
            <a:r>
              <a:rPr lang="en-US" sz="1100" b="1" spc="-22" kern="0" dirty="0">
                <a:solidFill>
                  <a:srgbClr val="2B2E3C"/>
                </a:solidFill>
                <a:latin typeface="Open Sans" pitchFamily="34" charset="0"/>
                <a:ea typeface="Open Sans" pitchFamily="34" charset="-122"/>
                <a:cs typeface="Open Sans" pitchFamily="34" charset="-120"/>
              </a:rPr>
              <a:t>Open Android Studio</a:t>
            </a:r>
            <a:pPr algn="l"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5" name="Text 3"/>
          <p:cNvSpPr/>
          <p:nvPr/>
        </p:nvSpPr>
        <p:spPr>
          <a:xfrm>
            <a:off x="497800" y="1607582"/>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Open Android Studio, and go to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Tools &gt; AVD Manager</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(Android Virtual Device Manager).</a:t>
            </a:r>
            <a:endParaRPr lang="en-US" sz="1100" dirty="0"/>
          </a:p>
        </p:txBody>
      </p:sp>
      <p:sp>
        <p:nvSpPr>
          <p:cNvPr id="6" name="Text 4"/>
          <p:cNvSpPr/>
          <p:nvPr/>
        </p:nvSpPr>
        <p:spPr>
          <a:xfrm>
            <a:off x="497800" y="1884997"/>
            <a:ext cx="13634799" cy="227648"/>
          </a:xfrm>
          <a:prstGeom prst="rect">
            <a:avLst/>
          </a:prstGeom>
          <a:noFill/>
          <a:ln/>
        </p:spPr>
        <p:txBody>
          <a:bodyPr wrap="none" lIns="0" tIns="0" rIns="0" bIns="0" rtlCol="0" anchor="t"/>
          <a:lstStyle/>
          <a:p>
            <a:pPr algn="l" marL="342900" indent="-342900">
              <a:lnSpc>
                <a:spcPts val="1750"/>
              </a:lnSpc>
              <a:buSzPct val="100000"/>
              <a:buFont typeface="+mj-lt"/>
              <a:buAutoNum type="arabicPeriod" startAt="2"/>
            </a:pPr>
            <a:r>
              <a:rPr lang="en-US" sz="1100" b="1" spc="-22" kern="0" dirty="0">
                <a:solidFill>
                  <a:srgbClr val="2B2E3C"/>
                </a:solidFill>
                <a:latin typeface="Open Sans" pitchFamily="34" charset="0"/>
                <a:ea typeface="Open Sans" pitchFamily="34" charset="-122"/>
                <a:cs typeface="Open Sans" pitchFamily="34" charset="-120"/>
              </a:rPr>
              <a:t>Create a New Virtual Device</a:t>
            </a:r>
            <a:pPr algn="l"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7" name="Text 5"/>
          <p:cNvSpPr/>
          <p:nvPr/>
        </p:nvSpPr>
        <p:spPr>
          <a:xfrm>
            <a:off x="497800" y="2162413"/>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Click on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Create Virtual Device</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and select a device profile (e.g., Pixel 5).</a:t>
            </a:r>
            <a:endParaRPr lang="en-US" sz="1100" dirty="0"/>
          </a:p>
        </p:txBody>
      </p:sp>
      <p:sp>
        <p:nvSpPr>
          <p:cNvPr id="8" name="Text 6"/>
          <p:cNvSpPr/>
          <p:nvPr/>
        </p:nvSpPr>
        <p:spPr>
          <a:xfrm>
            <a:off x="497800" y="2439829"/>
            <a:ext cx="13634799" cy="227648"/>
          </a:xfrm>
          <a:prstGeom prst="rect">
            <a:avLst/>
          </a:prstGeom>
          <a:noFill/>
          <a:ln/>
        </p:spPr>
        <p:txBody>
          <a:bodyPr wrap="none" lIns="0" tIns="0" rIns="0" bIns="0" rtlCol="0" anchor="t"/>
          <a:lstStyle/>
          <a:p>
            <a:pPr algn="l" marL="342900" indent="-342900">
              <a:lnSpc>
                <a:spcPts val="1750"/>
              </a:lnSpc>
              <a:buSzPct val="100000"/>
              <a:buFont typeface="+mj-lt"/>
              <a:buAutoNum type="arabicPeriod" startAt="3"/>
            </a:pPr>
            <a:r>
              <a:rPr lang="en-US" sz="1100" b="1" spc="-22" kern="0" dirty="0">
                <a:solidFill>
                  <a:srgbClr val="2B2E3C"/>
                </a:solidFill>
                <a:latin typeface="Open Sans" pitchFamily="34" charset="0"/>
                <a:ea typeface="Open Sans" pitchFamily="34" charset="-122"/>
                <a:cs typeface="Open Sans" pitchFamily="34" charset="-120"/>
              </a:rPr>
              <a:t>Select a System Image</a:t>
            </a:r>
            <a:pPr algn="l"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9" name="Text 7"/>
          <p:cNvSpPr/>
          <p:nvPr/>
        </p:nvSpPr>
        <p:spPr>
          <a:xfrm>
            <a:off x="497800" y="2717244"/>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Choose a system image that’s compatible with rooting.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x86 or x86_64 images</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(e.g., Android 11 or 12) often have better root support.</a:t>
            </a:r>
            <a:endParaRPr lang="en-US" sz="1100" dirty="0"/>
          </a:p>
        </p:txBody>
      </p:sp>
      <p:sp>
        <p:nvSpPr>
          <p:cNvPr id="10" name="Text 8"/>
          <p:cNvSpPr/>
          <p:nvPr/>
        </p:nvSpPr>
        <p:spPr>
          <a:xfrm>
            <a:off x="497800" y="2994660"/>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b="1" spc="-22" kern="0" dirty="0">
                <a:solidFill>
                  <a:srgbClr val="2B2E3C"/>
                </a:solidFill>
                <a:latin typeface="Open Sans" pitchFamily="34" charset="0"/>
                <a:ea typeface="Open Sans" pitchFamily="34" charset="-122"/>
                <a:cs typeface="Open Sans" pitchFamily="34" charset="-120"/>
              </a:rPr>
              <a:t>Recommended:</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Choose the system images labeled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Google APIs</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rather than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Google Play</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because Google Play images are usually locked down and cannot be rooted.</a:t>
            </a:r>
            <a:endParaRPr lang="en-US" sz="1100" dirty="0"/>
          </a:p>
        </p:txBody>
      </p:sp>
      <p:sp>
        <p:nvSpPr>
          <p:cNvPr id="11" name="Text 9"/>
          <p:cNvSpPr/>
          <p:nvPr/>
        </p:nvSpPr>
        <p:spPr>
          <a:xfrm>
            <a:off x="497800" y="3272076"/>
            <a:ext cx="13634799" cy="227648"/>
          </a:xfrm>
          <a:prstGeom prst="rect">
            <a:avLst/>
          </a:prstGeom>
          <a:noFill/>
          <a:ln/>
        </p:spPr>
        <p:txBody>
          <a:bodyPr wrap="none" lIns="0" tIns="0" rIns="0" bIns="0" rtlCol="0" anchor="t"/>
          <a:lstStyle/>
          <a:p>
            <a:pPr algn="l" marL="342900" indent="-342900">
              <a:lnSpc>
                <a:spcPts val="1750"/>
              </a:lnSpc>
              <a:buSzPct val="100000"/>
              <a:buFont typeface="+mj-lt"/>
              <a:buAutoNum type="arabicPeriod" startAt="4"/>
            </a:pPr>
            <a:r>
              <a:rPr lang="en-US" sz="1100" b="1" spc="-22" kern="0" dirty="0">
                <a:solidFill>
                  <a:srgbClr val="2B2E3C"/>
                </a:solidFill>
                <a:latin typeface="Open Sans" pitchFamily="34" charset="0"/>
                <a:ea typeface="Open Sans" pitchFamily="34" charset="-122"/>
                <a:cs typeface="Open Sans" pitchFamily="34" charset="-120"/>
              </a:rPr>
              <a:t>Finish Setting Up the Emulator</a:t>
            </a:r>
            <a:pPr algn="l"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12" name="Text 10"/>
          <p:cNvSpPr/>
          <p:nvPr/>
        </p:nvSpPr>
        <p:spPr>
          <a:xfrm>
            <a:off x="497800" y="3549491"/>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Complete the setup and start the emulator.</a:t>
            </a:r>
            <a:endParaRPr lang="en-US" sz="1100" dirty="0"/>
          </a:p>
        </p:txBody>
      </p:sp>
      <p:sp>
        <p:nvSpPr>
          <p:cNvPr id="13" name="Text 11"/>
          <p:cNvSpPr/>
          <p:nvPr/>
        </p:nvSpPr>
        <p:spPr>
          <a:xfrm>
            <a:off x="497800" y="3826907"/>
            <a:ext cx="13634799" cy="227648"/>
          </a:xfrm>
          <a:prstGeom prst="rect">
            <a:avLst/>
          </a:prstGeom>
          <a:noFill/>
          <a:ln/>
        </p:spPr>
        <p:txBody>
          <a:bodyPr wrap="none" lIns="0" tIns="0" rIns="0" bIns="0" rtlCol="0" anchor="t"/>
          <a:lstStyle/>
          <a:p>
            <a:pPr algn="l" marL="342900" indent="-342900">
              <a:lnSpc>
                <a:spcPts val="1750"/>
              </a:lnSpc>
              <a:buSzPct val="100000"/>
              <a:buFont typeface="+mj-lt"/>
              <a:buAutoNum type="arabicPeriod" startAt="5"/>
            </a:pPr>
            <a:r>
              <a:rPr lang="en-US" sz="1100" b="1" spc="-22" kern="0" dirty="0">
                <a:solidFill>
                  <a:srgbClr val="2B2E3C"/>
                </a:solidFill>
                <a:latin typeface="Open Sans" pitchFamily="34" charset="0"/>
                <a:ea typeface="Open Sans" pitchFamily="34" charset="-122"/>
                <a:cs typeface="Open Sans" pitchFamily="34" charset="-120"/>
              </a:rPr>
              <a:t>Verify Root Access</a:t>
            </a:r>
            <a:pPr algn="l"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14" name="Text 12"/>
          <p:cNvSpPr/>
          <p:nvPr/>
        </p:nvSpPr>
        <p:spPr>
          <a:xfrm>
            <a:off x="497800" y="4104323"/>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Once the emulator is running, open a terminal or use </a:t>
            </a:r>
            <a:pPr algn="l" lvl="1" indent="0" marL="0">
              <a:lnSpc>
                <a:spcPts val="1750"/>
              </a:lnSpc>
              <a:buNone/>
            </a:pPr>
            <a:r>
              <a:rPr lang="en-US" sz="1100" b="1" spc="-22" kern="0" dirty="0">
                <a:solidFill>
                  <a:srgbClr val="2B2E3C"/>
                </a:solidFill>
                <a:latin typeface="Open Sans" pitchFamily="34" charset="0"/>
                <a:ea typeface="Open Sans" pitchFamily="34" charset="-122"/>
                <a:cs typeface="Open Sans" pitchFamily="34" charset="-120"/>
              </a:rPr>
              <a:t>Android Studio’s Terminal</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a:t>
            </a:r>
            <a:endParaRPr lang="en-US" sz="1100" dirty="0"/>
          </a:p>
        </p:txBody>
      </p:sp>
      <p:sp>
        <p:nvSpPr>
          <p:cNvPr id="15" name="Text 13"/>
          <p:cNvSpPr/>
          <p:nvPr/>
        </p:nvSpPr>
        <p:spPr>
          <a:xfrm>
            <a:off x="497800" y="4381738"/>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Run the following command to connect to the emulator:</a:t>
            </a:r>
            <a:endParaRPr lang="en-US" sz="1100" dirty="0"/>
          </a:p>
        </p:txBody>
      </p:sp>
      <p:sp>
        <p:nvSpPr>
          <p:cNvPr id="16" name="Text 14"/>
          <p:cNvSpPr/>
          <p:nvPr/>
        </p:nvSpPr>
        <p:spPr>
          <a:xfrm>
            <a:off x="497800" y="4769287"/>
            <a:ext cx="13634799" cy="227648"/>
          </a:xfrm>
          <a:prstGeom prst="rect">
            <a:avLst/>
          </a:prstGeom>
          <a:noFill/>
          <a:ln/>
        </p:spPr>
        <p:txBody>
          <a:bodyPr wrap="none" lIns="0" tIns="0" rIns="0" bIns="0" rtlCol="0" anchor="t"/>
          <a:lstStyle/>
          <a:p>
            <a:pPr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Few commands:</a:t>
            </a:r>
            <a:endParaRPr lang="en-US" sz="1100" dirty="0"/>
          </a:p>
        </p:txBody>
      </p:sp>
      <p:sp>
        <p:nvSpPr>
          <p:cNvPr id="17" name="Text 15"/>
          <p:cNvSpPr/>
          <p:nvPr/>
        </p:nvSpPr>
        <p:spPr>
          <a:xfrm>
            <a:off x="497800" y="5156835"/>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This command restarts the </a:t>
            </a:r>
            <a:pPr algn="l" lvl="1"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adb</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daemon with root privileges.</a:t>
            </a:r>
            <a:endParaRPr lang="en-US" sz="1100" dirty="0"/>
          </a:p>
        </p:txBody>
      </p:sp>
      <p:sp>
        <p:nvSpPr>
          <p:cNvPr id="18" name="Text 16"/>
          <p:cNvSpPr/>
          <p:nvPr/>
        </p:nvSpPr>
        <p:spPr>
          <a:xfrm>
            <a:off x="497800" y="5434251"/>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Now, check for root access by running:</a:t>
            </a:r>
            <a:endParaRPr lang="en-US" sz="1100" dirty="0"/>
          </a:p>
        </p:txBody>
      </p:sp>
      <p:sp>
        <p:nvSpPr>
          <p:cNvPr id="19" name="Text 17"/>
          <p:cNvSpPr/>
          <p:nvPr/>
        </p:nvSpPr>
        <p:spPr>
          <a:xfrm>
            <a:off x="497800" y="5711666"/>
            <a:ext cx="13634799" cy="227648"/>
          </a:xfrm>
          <a:prstGeom prst="rect">
            <a:avLst/>
          </a:prstGeom>
          <a:noFill/>
          <a:ln/>
        </p:spPr>
        <p:txBody>
          <a:bodyPr wrap="none" lIns="0" tIns="0" rIns="0" bIns="0" rtlCol="0" anchor="t"/>
          <a:lstStyle/>
          <a:p>
            <a:pPr algn="l" lvl="1" marL="685800" indent="-342900">
              <a:lnSpc>
                <a:spcPts val="1750"/>
              </a:lnSpc>
              <a:buSzPct val="100000"/>
              <a:buChar char="•"/>
            </a:pPr>
            <a:r>
              <a:rPr lang="en-US" sz="1100" spc="-22" kern="0" dirty="0">
                <a:solidFill>
                  <a:srgbClr val="2B2E3C"/>
                </a:solidFill>
                <a:latin typeface="Open Sans" pitchFamily="34" charset="0"/>
                <a:ea typeface="Open Sans" pitchFamily="34" charset="-122"/>
                <a:cs typeface="Open Sans" pitchFamily="34" charset="-120"/>
              </a:rPr>
              <a:t>If you see </a:t>
            </a:r>
            <a:pPr algn="l" lvl="1"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root</a:t>
            </a:r>
            <a:pPr algn="l" lvl="1" indent="0" marL="0">
              <a:lnSpc>
                <a:spcPts val="1750"/>
              </a:lnSpc>
              <a:buNone/>
            </a:pPr>
            <a:r>
              <a:rPr lang="en-US" sz="1100" spc="-22" kern="0" dirty="0">
                <a:solidFill>
                  <a:srgbClr val="2B2E3C"/>
                </a:solidFill>
                <a:latin typeface="Open Sans" pitchFamily="34" charset="0"/>
                <a:ea typeface="Open Sans" pitchFamily="34" charset="-122"/>
                <a:cs typeface="Open Sans" pitchFamily="34" charset="-120"/>
              </a:rPr>
              <a:t> as the output, the emulator has root access.</a:t>
            </a:r>
            <a:endParaRPr lang="en-US" sz="1100" dirty="0"/>
          </a:p>
        </p:txBody>
      </p:sp>
      <p:sp>
        <p:nvSpPr>
          <p:cNvPr id="20" name="Shape 18"/>
          <p:cNvSpPr/>
          <p:nvPr/>
        </p:nvSpPr>
        <p:spPr>
          <a:xfrm>
            <a:off x="497800" y="6099215"/>
            <a:ext cx="13634799" cy="1351359"/>
          </a:xfrm>
          <a:prstGeom prst="roundRect">
            <a:avLst>
              <a:gd name="adj" fmla="val 4421"/>
            </a:avLst>
          </a:prstGeom>
          <a:solidFill>
            <a:srgbClr val="FCE2CF"/>
          </a:solidFill>
          <a:ln/>
        </p:spPr>
      </p:sp>
      <p:sp>
        <p:nvSpPr>
          <p:cNvPr id="21" name="Shape 19"/>
          <p:cNvSpPr/>
          <p:nvPr/>
        </p:nvSpPr>
        <p:spPr>
          <a:xfrm>
            <a:off x="490776" y="6099215"/>
            <a:ext cx="13648849" cy="1351359"/>
          </a:xfrm>
          <a:prstGeom prst="roundRect">
            <a:avLst>
              <a:gd name="adj" fmla="val 1579"/>
            </a:avLst>
          </a:prstGeom>
          <a:solidFill>
            <a:srgbClr val="FCE2CF"/>
          </a:solidFill>
          <a:ln/>
        </p:spPr>
      </p:sp>
      <p:sp>
        <p:nvSpPr>
          <p:cNvPr id="22" name="Text 20"/>
          <p:cNvSpPr/>
          <p:nvPr/>
        </p:nvSpPr>
        <p:spPr>
          <a:xfrm>
            <a:off x="632936" y="6205776"/>
            <a:ext cx="13364528" cy="1138238"/>
          </a:xfrm>
          <a:prstGeom prst="rect">
            <a:avLst/>
          </a:prstGeom>
          <a:noFill/>
          <a:ln/>
        </p:spPr>
        <p:txBody>
          <a:bodyPr wrap="square" lIns="0" tIns="0" rIns="0" bIns="0" rtlCol="0" anchor="t"/>
          <a:lstStyle/>
          <a:p>
            <a:pPr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adb devices</a:t>
            </a:r>
            <a:endParaRPr lang="en-US" sz="1100" dirty="0"/>
          </a:p>
          <a:p>
            <a:pPr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adb root</a:t>
            </a:r>
            <a:endParaRPr lang="en-US" sz="1100" dirty="0"/>
          </a:p>
          <a:p>
            <a:pPr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adb shell</a:t>
            </a:r>
            <a:endParaRPr lang="en-US" sz="1100" dirty="0"/>
          </a:p>
          <a:p>
            <a:pPr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whoami</a:t>
            </a:r>
            <a:endParaRPr lang="en-US" sz="1100" dirty="0"/>
          </a:p>
          <a:p>
            <a:pPr indent="0" marL="0">
              <a:lnSpc>
                <a:spcPts val="1750"/>
              </a:lnSpc>
              <a:buNone/>
            </a:pPr>
            <a:r>
              <a:rPr lang="en-US" sz="1100" spc="-22" kern="0" dirty="0">
                <a:solidFill>
                  <a:srgbClr val="2B2E3C"/>
                </a:solidFill>
                <a:highlight>
                  <a:srgbClr val="FCE2CF"/>
                </a:highlight>
                <a:latin typeface="Consolas" pitchFamily="34" charset="0"/>
                <a:ea typeface="Consolas" pitchFamily="34" charset="-122"/>
                <a:cs typeface="Consolas" pitchFamily="34" charset="-120"/>
              </a:rPr>
              <a:t>id</a:t>
            </a:r>
            <a:endParaRPr lang="en-US" sz="1100" dirty="0"/>
          </a:p>
        </p:txBody>
      </p:sp>
      <p:sp>
        <p:nvSpPr>
          <p:cNvPr id="23" name="Text 21"/>
          <p:cNvSpPr/>
          <p:nvPr/>
        </p:nvSpPr>
        <p:spPr>
          <a:xfrm>
            <a:off x="497800" y="7610475"/>
            <a:ext cx="13634799" cy="227648"/>
          </a:xfrm>
          <a:prstGeom prst="rect">
            <a:avLst/>
          </a:prstGeom>
          <a:noFill/>
          <a:ln/>
        </p:spPr>
        <p:txBody>
          <a:bodyPr wrap="none" lIns="0" tIns="0" rIns="0" bIns="0" rtlCol="0" anchor="t"/>
          <a:lstStyle/>
          <a:p>
            <a:pPr indent="0" marL="0">
              <a:lnSpc>
                <a:spcPts val="1750"/>
              </a:lnSpc>
              <a:buNone/>
            </a:pP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55771" y="358140"/>
            <a:ext cx="1953458" cy="244197"/>
          </a:xfrm>
          <a:prstGeom prst="rect">
            <a:avLst/>
          </a:prstGeom>
          <a:noFill/>
          <a:ln/>
        </p:spPr>
        <p:txBody>
          <a:bodyPr wrap="none" lIns="0" tIns="0" rIns="0" bIns="0" rtlCol="0" anchor="t"/>
          <a:lstStyle/>
          <a:p>
            <a:pPr indent="0" marL="0">
              <a:lnSpc>
                <a:spcPts val="1900"/>
              </a:lnSpc>
              <a:buNone/>
            </a:pPr>
            <a:r>
              <a:rPr lang="en-US" sz="1500" spc="-46" kern="0" dirty="0">
                <a:solidFill>
                  <a:srgbClr val="2C3F42"/>
                </a:solidFill>
                <a:latin typeface="Bitter Medium" pitchFamily="34" charset="0"/>
                <a:ea typeface="Bitter Medium" pitchFamily="34" charset="-122"/>
                <a:cs typeface="Bitter Medium" pitchFamily="34" charset="-120"/>
              </a:rPr>
              <a:t>Conti…</a:t>
            </a:r>
            <a:endParaRPr lang="en-US" sz="1500" dirty="0"/>
          </a:p>
        </p:txBody>
      </p:sp>
      <p:sp>
        <p:nvSpPr>
          <p:cNvPr id="3" name="Text 1"/>
          <p:cNvSpPr/>
          <p:nvPr/>
        </p:nvSpPr>
        <p:spPr>
          <a:xfrm>
            <a:off x="455771" y="862727"/>
            <a:ext cx="13718858" cy="208359"/>
          </a:xfrm>
          <a:prstGeom prst="rect">
            <a:avLst/>
          </a:prstGeom>
          <a:noFill/>
          <a:ln/>
        </p:spPr>
        <p:txBody>
          <a:bodyPr wrap="none" lIns="0" tIns="0" rIns="0" bIns="0" rtlCol="0" anchor="t"/>
          <a:lstStyle/>
          <a:p>
            <a:pPr indent="0" marL="0">
              <a:lnSpc>
                <a:spcPts val="1600"/>
              </a:lnSpc>
              <a:buNone/>
            </a:pPr>
            <a:r>
              <a:rPr lang="en-US" sz="1000" spc="-21" kern="0" dirty="0">
                <a:solidFill>
                  <a:srgbClr val="2B2E3C"/>
                </a:solidFill>
                <a:latin typeface="Open Sans" pitchFamily="34" charset="0"/>
                <a:ea typeface="Open Sans" pitchFamily="34" charset="-122"/>
                <a:cs typeface="Open Sans" pitchFamily="34" charset="-120"/>
              </a:rPr>
              <a:t>Below is the expected behavior</a:t>
            </a:r>
            <a:endParaRPr lang="en-US" sz="1000" dirty="0"/>
          </a:p>
        </p:txBody>
      </p:sp>
      <p:sp>
        <p:nvSpPr>
          <p:cNvPr id="4" name="Shape 2"/>
          <p:cNvSpPr/>
          <p:nvPr/>
        </p:nvSpPr>
        <p:spPr>
          <a:xfrm>
            <a:off x="455771" y="1217533"/>
            <a:ext cx="13718858" cy="6654403"/>
          </a:xfrm>
          <a:prstGeom prst="roundRect">
            <a:avLst>
              <a:gd name="adj" fmla="val 822"/>
            </a:avLst>
          </a:prstGeom>
          <a:solidFill>
            <a:srgbClr val="FCE2CF"/>
          </a:solidFill>
          <a:ln/>
        </p:spPr>
      </p:sp>
      <p:sp>
        <p:nvSpPr>
          <p:cNvPr id="5" name="Shape 3"/>
          <p:cNvSpPr/>
          <p:nvPr/>
        </p:nvSpPr>
        <p:spPr>
          <a:xfrm>
            <a:off x="449342" y="1217533"/>
            <a:ext cx="13731716" cy="6654403"/>
          </a:xfrm>
          <a:prstGeom prst="roundRect">
            <a:avLst>
              <a:gd name="adj" fmla="val 294"/>
            </a:avLst>
          </a:prstGeom>
          <a:solidFill>
            <a:srgbClr val="FCE2CF"/>
          </a:solidFill>
          <a:ln/>
        </p:spPr>
      </p:sp>
      <p:sp>
        <p:nvSpPr>
          <p:cNvPr id="6" name="Text 4"/>
          <p:cNvSpPr/>
          <p:nvPr/>
        </p:nvSpPr>
        <p:spPr>
          <a:xfrm>
            <a:off x="579477" y="1315164"/>
            <a:ext cx="13471446" cy="6459141"/>
          </a:xfrm>
          <a:prstGeom prst="rect">
            <a:avLst/>
          </a:prstGeom>
          <a:noFill/>
          <a:ln/>
        </p:spPr>
        <p:txBody>
          <a:bodyPr wrap="square" lIns="0" tIns="0" rIns="0" bIns="0" rtlCol="0" anchor="t"/>
          <a:lstStyle/>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(dev) ➜  APKs git:(main) ✗ adb devices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List of devices attached</a:t>
            </a:r>
            <a:endParaRPr lang="en-US" sz="1000" dirty="0"/>
          </a:p>
          <a:p>
            <a:pPr indent="0" marL="0">
              <a:lnSpc>
                <a:spcPts val="1600"/>
              </a:lnSpc>
              <a:buNone/>
            </a:pP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(dev) ➜  APKs git:(main) ✗ adb devices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List of devices attached</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emulator-5554	offline</a:t>
            </a:r>
            <a:endParaRPr lang="en-US" sz="1000" dirty="0"/>
          </a:p>
          <a:p>
            <a:pPr indent="0" marL="0">
              <a:lnSpc>
                <a:spcPts val="1600"/>
              </a:lnSpc>
              <a:buNone/>
            </a:pP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(dev) ➜  APKs git:(main) ✗</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(dev) ➜  APKs git:(main) ✗ adb devices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List of devices attached</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emulator-5554	device</a:t>
            </a:r>
            <a:endParaRPr lang="en-US" sz="1000" dirty="0"/>
          </a:p>
          <a:p>
            <a:pPr indent="0" marL="0">
              <a:lnSpc>
                <a:spcPts val="1600"/>
              </a:lnSpc>
              <a:buNone/>
            </a:pP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(dev) ➜  APKs git:(main) ✗ adb shell</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emulator64_x86_64:/ $ su</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emulator64_x86_64:/ # id</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uid=0(root) gid=0(root) groups=0(root),1004(input),1007(log),1011(adb),1015(sdcard_rw),1028(sdcard_r),1078(ext_data_rw),1079(ext_obb_rw),3001(net_bt_admin),3002(net_bt),3003(inet),3006(net_bw_stats),3009(readproc),3011(uhid),3012(readtracefs) context=u:r:su:s0</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emulator64_x86_64:/ # ls /data/data/</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android                                                com.android.providers.contacts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android.auto_generated_rro_product__                   com.android.providers.downloads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android.auto_generated_rro_vendor__                    com.android.providers.downloads.ui</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android.slim.overlay                                   com.android.providers.media</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com.android.backupconfirm                              com.android.providers.partnerbookmarks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com.android.bips                                       com.android.providers.settings</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com.android.bluetooth                                  com.android.providers.settings.auto_generated_rro_vendor__</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com.android.bluetoothmidiservice                       com.android.providers.telephony</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com.android.bookmarkprovider                           com.android.providers.userdictionary</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com.android.calllogbackup                              com.android.proxyhandler</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com.android.cameraextensions                           com.android.remoteprovisioner</a:t>
            </a:r>
            <a:endParaRPr lang="en-US" sz="1000" dirty="0"/>
          </a:p>
          <a:p>
            <a:pPr indent="0" marL="0">
              <a:lnSpc>
                <a:spcPts val="1600"/>
              </a:lnSpc>
              <a:buNone/>
            </a:pPr>
            <a:r>
              <a:rPr lang="en-US" sz="1000" spc="-21" kern="0" dirty="0">
                <a:solidFill>
                  <a:srgbClr val="2B2E3C"/>
                </a:solidFill>
                <a:highlight>
                  <a:srgbClr val="FCE2CF"/>
                </a:highlight>
                <a:latin typeface="Consolas" pitchFamily="34" charset="0"/>
                <a:ea typeface="Consolas" pitchFamily="34" charset="-122"/>
                <a:cs typeface="Consolas" pitchFamily="34" charset="-120"/>
              </a:rPr>
              <a:t>com.android.carrierconfig                              com.android.se</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87323" y="384096"/>
            <a:ext cx="4322445" cy="435173"/>
          </a:xfrm>
          <a:prstGeom prst="rect">
            <a:avLst/>
          </a:prstGeom>
          <a:noFill/>
          <a:ln/>
        </p:spPr>
        <p:txBody>
          <a:bodyPr wrap="none" lIns="0" tIns="0" rIns="0" bIns="0" rtlCol="0" anchor="t"/>
          <a:lstStyle/>
          <a:p>
            <a:pPr indent="0" marL="0">
              <a:lnSpc>
                <a:spcPts val="3400"/>
              </a:lnSpc>
              <a:buNone/>
            </a:pPr>
            <a:r>
              <a:rPr lang="en-US" sz="2700" spc="-82" kern="0" dirty="0">
                <a:solidFill>
                  <a:srgbClr val="2C3F42"/>
                </a:solidFill>
                <a:latin typeface="Bitter Medium" pitchFamily="34" charset="0"/>
                <a:ea typeface="Bitter Medium" pitchFamily="34" charset="-122"/>
                <a:cs typeface="Bitter Medium" pitchFamily="34" charset="-120"/>
              </a:rPr>
              <a:t>ADB - Android Debug Bridge</a:t>
            </a:r>
            <a:endParaRPr lang="en-US" sz="2700" dirty="0"/>
          </a:p>
        </p:txBody>
      </p:sp>
      <p:pic>
        <p:nvPicPr>
          <p:cNvPr id="3" name="Image 0" descr="preencoded.png">
            <a:hlinkClick r:id="rId2" tooltip=""/>
          </p:cNvPr>
          <p:cNvPicPr>
            <a:picLocks noChangeAspect="1"/>
          </p:cNvPicPr>
          <p:nvPr/>
        </p:nvPicPr>
        <p:blipFill>
          <a:blip r:embed="rId1"/>
          <a:stretch>
            <a:fillRect/>
          </a:stretch>
        </p:blipFill>
        <p:spPr>
          <a:xfrm>
            <a:off x="487323" y="1097637"/>
            <a:ext cx="13655754" cy="1407557"/>
          </a:xfrm>
          <a:prstGeom prst="rect">
            <a:avLst/>
          </a:prstGeom>
        </p:spPr>
      </p:pic>
      <p:sp>
        <p:nvSpPr>
          <p:cNvPr id="4" name="Shape 1"/>
          <p:cNvSpPr/>
          <p:nvPr/>
        </p:nvSpPr>
        <p:spPr>
          <a:xfrm>
            <a:off x="487323" y="2661761"/>
            <a:ext cx="13655754" cy="3771186"/>
          </a:xfrm>
          <a:prstGeom prst="roundRect">
            <a:avLst>
              <a:gd name="adj" fmla="val 1551"/>
            </a:avLst>
          </a:prstGeom>
          <a:solidFill>
            <a:srgbClr val="FCE2CF"/>
          </a:solidFill>
          <a:ln/>
        </p:spPr>
      </p:sp>
      <p:sp>
        <p:nvSpPr>
          <p:cNvPr id="5" name="Shape 2"/>
          <p:cNvSpPr/>
          <p:nvPr/>
        </p:nvSpPr>
        <p:spPr>
          <a:xfrm>
            <a:off x="480417" y="2661761"/>
            <a:ext cx="13669566" cy="3771186"/>
          </a:xfrm>
          <a:prstGeom prst="roundRect">
            <a:avLst>
              <a:gd name="adj" fmla="val 554"/>
            </a:avLst>
          </a:prstGeom>
          <a:solidFill>
            <a:srgbClr val="FCE2CF"/>
          </a:solidFill>
          <a:ln/>
        </p:spPr>
      </p:sp>
      <p:sp>
        <p:nvSpPr>
          <p:cNvPr id="6" name="Text 3"/>
          <p:cNvSpPr/>
          <p:nvPr/>
        </p:nvSpPr>
        <p:spPr>
          <a:xfrm>
            <a:off x="619601" y="2766179"/>
            <a:ext cx="13391198" cy="3562350"/>
          </a:xfrm>
          <a:prstGeom prst="rect">
            <a:avLst/>
          </a:prstGeom>
          <a:noFill/>
          <a:ln/>
        </p:spPr>
        <p:txBody>
          <a:bodyPr wrap="square" lIns="0" tIns="0" rIns="0" bIns="0" rtlCol="0" anchor="t"/>
          <a:lstStyle/>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#basic commands</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devices</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push ./file /sdcard/</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pull /sdcard/file .</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install file.apk</a:t>
            </a:r>
            <a:endParaRPr lang="en-US" sz="1050" dirty="0"/>
          </a:p>
          <a:p>
            <a:pPr indent="0" marL="0">
              <a:lnSpc>
                <a:spcPts val="1750"/>
              </a:lnSpc>
              <a:buNone/>
            </a:pP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 Looking for the application and it's path</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pm list packages</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pm list packages -3</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dumpsys package &lt;package-name&gt;</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pm path &lt;package-name&gt;</a:t>
            </a:r>
            <a:endParaRPr lang="en-US" sz="1050" dirty="0"/>
          </a:p>
          <a:p>
            <a:pPr indent="0" marL="0">
              <a:lnSpc>
                <a:spcPts val="1750"/>
              </a:lnSpc>
              <a:buNone/>
            </a:pP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 logcat</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logcat "MainActivity:V *:S"</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logcat -v "brief"</a:t>
            </a:r>
            <a:endParaRPr lang="en-US" sz="1050" dirty="0"/>
          </a:p>
        </p:txBody>
      </p:sp>
      <p:sp>
        <p:nvSpPr>
          <p:cNvPr id="7" name="Text 4"/>
          <p:cNvSpPr/>
          <p:nvPr/>
        </p:nvSpPr>
        <p:spPr>
          <a:xfrm>
            <a:off x="487323" y="6589514"/>
            <a:ext cx="13655754" cy="222647"/>
          </a:xfrm>
          <a:prstGeom prst="rect">
            <a:avLst/>
          </a:prstGeom>
          <a:noFill/>
          <a:ln/>
        </p:spPr>
        <p:txBody>
          <a:bodyPr wrap="none" lIns="0" tIns="0" rIns="0" bIns="0" rtlCol="0" anchor="t"/>
          <a:lstStyle/>
          <a:p>
            <a:pPr indent="0" marL="0">
              <a:lnSpc>
                <a:spcPts val="1750"/>
              </a:lnSpc>
              <a:buNone/>
            </a:pPr>
            <a:r>
              <a:rPr lang="en-US" sz="1050" spc="-22" kern="0" dirty="0">
                <a:solidFill>
                  <a:srgbClr val="2B2E3C"/>
                </a:solidFill>
                <a:latin typeface="Open Sans" pitchFamily="34" charset="0"/>
                <a:ea typeface="Open Sans" pitchFamily="34" charset="-122"/>
                <a:cs typeface="Open Sans" pitchFamily="34" charset="-120"/>
              </a:rPr>
              <a:t>Helpful commands</a:t>
            </a:r>
            <a:endParaRPr lang="en-US" sz="1050" dirty="0"/>
          </a:p>
        </p:txBody>
      </p:sp>
      <p:sp>
        <p:nvSpPr>
          <p:cNvPr id="8" name="Shape 5"/>
          <p:cNvSpPr/>
          <p:nvPr/>
        </p:nvSpPr>
        <p:spPr>
          <a:xfrm>
            <a:off x="487323" y="6968728"/>
            <a:ext cx="13655754" cy="876776"/>
          </a:xfrm>
          <a:prstGeom prst="roundRect">
            <a:avLst>
              <a:gd name="adj" fmla="val 6670"/>
            </a:avLst>
          </a:prstGeom>
          <a:solidFill>
            <a:srgbClr val="FCE2CF"/>
          </a:solidFill>
          <a:ln/>
        </p:spPr>
      </p:sp>
      <p:sp>
        <p:nvSpPr>
          <p:cNvPr id="9" name="Shape 6"/>
          <p:cNvSpPr/>
          <p:nvPr/>
        </p:nvSpPr>
        <p:spPr>
          <a:xfrm>
            <a:off x="480417" y="6968728"/>
            <a:ext cx="13669566" cy="876776"/>
          </a:xfrm>
          <a:prstGeom prst="roundRect">
            <a:avLst>
              <a:gd name="adj" fmla="val 2382"/>
            </a:avLst>
          </a:prstGeom>
          <a:solidFill>
            <a:srgbClr val="FCE2CF"/>
          </a:solidFill>
          <a:ln/>
        </p:spPr>
      </p:sp>
      <p:sp>
        <p:nvSpPr>
          <p:cNvPr id="10" name="Text 7"/>
          <p:cNvSpPr/>
          <p:nvPr/>
        </p:nvSpPr>
        <p:spPr>
          <a:xfrm>
            <a:off x="619601" y="7073146"/>
            <a:ext cx="13391198" cy="667941"/>
          </a:xfrm>
          <a:prstGeom prst="rect">
            <a:avLst/>
          </a:prstGeom>
          <a:noFill/>
          <a:ln/>
        </p:spPr>
        <p:txBody>
          <a:bodyPr wrap="square" lIns="0" tIns="0" rIns="0" bIns="0" rtlCol="0" anchor="t"/>
          <a:lstStyle/>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exec-out screencap -p &gt; screenshot.png</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screencap /sdcard/screencap.png</a:t>
            </a:r>
            <a:endParaRPr lang="en-US" sz="1050" dirty="0"/>
          </a:p>
          <a:p>
            <a:pPr indent="0" marL="0">
              <a:lnSpc>
                <a:spcPts val="1750"/>
              </a:lnSpc>
              <a:buNone/>
            </a:pPr>
            <a:r>
              <a:rPr lang="en-US" sz="1050" spc="-22" kern="0" dirty="0">
                <a:solidFill>
                  <a:srgbClr val="2B2E3C"/>
                </a:solidFill>
                <a:highlight>
                  <a:srgbClr val="FCE2CF"/>
                </a:highlight>
                <a:latin typeface="Consolas" pitchFamily="34" charset="0"/>
                <a:ea typeface="Consolas" pitchFamily="34" charset="-122"/>
                <a:cs typeface="Consolas" pitchFamily="34" charset="-120"/>
              </a:rPr>
              <a:t>adb shell screenrecord /sdcard/screenrecord.mp4</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11731" y="402074"/>
            <a:ext cx="5490448" cy="456843"/>
          </a:xfrm>
          <a:prstGeom prst="rect">
            <a:avLst/>
          </a:prstGeom>
          <a:noFill/>
          <a:ln/>
        </p:spPr>
        <p:txBody>
          <a:bodyPr wrap="none" lIns="0" tIns="0" rIns="0" bIns="0" rtlCol="0" anchor="t"/>
          <a:lstStyle/>
          <a:p>
            <a:pPr indent="0" marL="0">
              <a:lnSpc>
                <a:spcPts val="3550"/>
              </a:lnSpc>
              <a:buNone/>
            </a:pPr>
            <a:r>
              <a:rPr lang="en-US" sz="2850" spc="-86" kern="0" dirty="0">
                <a:solidFill>
                  <a:srgbClr val="2C3F42"/>
                </a:solidFill>
                <a:latin typeface="Bitter Medium" pitchFamily="34" charset="0"/>
                <a:ea typeface="Bitter Medium" pitchFamily="34" charset="-122"/>
                <a:cs typeface="Bitter Medium" pitchFamily="34" charset="-120"/>
              </a:rPr>
              <a:t>Android Application File Structure</a:t>
            </a:r>
            <a:endParaRPr lang="en-US" sz="2850" dirty="0"/>
          </a:p>
        </p:txBody>
      </p:sp>
      <p:pic>
        <p:nvPicPr>
          <p:cNvPr id="3" name="Image 0" descr="preencoded.png">    </p:cNvPr>
          <p:cNvPicPr>
            <a:picLocks noChangeAspect="1"/>
          </p:cNvPicPr>
          <p:nvPr/>
        </p:nvPicPr>
        <p:blipFill>
          <a:blip r:embed="rId1"/>
          <a:stretch>
            <a:fillRect/>
          </a:stretch>
        </p:blipFill>
        <p:spPr>
          <a:xfrm>
            <a:off x="511731" y="1151334"/>
            <a:ext cx="4961930" cy="1699617"/>
          </a:xfrm>
          <a:prstGeom prst="rect">
            <a:avLst/>
          </a:prstGeom>
        </p:spPr>
      </p:pic>
      <p:sp>
        <p:nvSpPr>
          <p:cNvPr id="4" name="Text 1"/>
          <p:cNvSpPr/>
          <p:nvPr/>
        </p:nvSpPr>
        <p:spPr>
          <a:xfrm>
            <a:off x="511731" y="3015377"/>
            <a:ext cx="13606939" cy="233839"/>
          </a:xfrm>
          <a:prstGeom prst="rect">
            <a:avLst/>
          </a:prstGeom>
          <a:noFill/>
          <a:ln/>
        </p:spPr>
        <p:txBody>
          <a:bodyPr wrap="none" lIns="0" tIns="0" rIns="0" bIns="0" rtlCol="0" anchor="t"/>
          <a:lstStyle/>
          <a:p>
            <a:pPr indent="0" marL="0">
              <a:lnSpc>
                <a:spcPts val="1800"/>
              </a:lnSpc>
              <a:buNone/>
            </a:pPr>
            <a:endParaRPr lang="en-US" sz="1150" dirty="0"/>
          </a:p>
        </p:txBody>
      </p:sp>
      <p:pic>
        <p:nvPicPr>
          <p:cNvPr id="5" name="Image 1" descr="preencoded.png">    </p:cNvPr>
          <p:cNvPicPr>
            <a:picLocks noChangeAspect="1"/>
          </p:cNvPicPr>
          <p:nvPr/>
        </p:nvPicPr>
        <p:blipFill>
          <a:blip r:embed="rId2"/>
          <a:stretch>
            <a:fillRect/>
          </a:stretch>
        </p:blipFill>
        <p:spPr>
          <a:xfrm>
            <a:off x="511731" y="3413641"/>
            <a:ext cx="11166753" cy="4230886"/>
          </a:xfrm>
          <a:prstGeom prst="rect">
            <a:avLst/>
          </a:prstGeom>
        </p:spPr>
      </p:pic>
      <p:sp>
        <p:nvSpPr>
          <p:cNvPr id="6" name="Text 2"/>
          <p:cNvSpPr/>
          <p:nvPr/>
        </p:nvSpPr>
        <p:spPr>
          <a:xfrm>
            <a:off x="511731" y="7808952"/>
            <a:ext cx="13606939" cy="233839"/>
          </a:xfrm>
          <a:prstGeom prst="rect">
            <a:avLst/>
          </a:prstGeom>
          <a:noFill/>
          <a:ln/>
        </p:spPr>
        <p:txBody>
          <a:bodyPr wrap="none" lIns="0" tIns="0" rIns="0" bIns="0" rtlCol="0" anchor="t"/>
          <a:lstStyle/>
          <a:p>
            <a:pPr indent="0" marL="0">
              <a:lnSpc>
                <a:spcPts val="1800"/>
              </a:lnSpc>
              <a:buNone/>
            </a:pPr>
            <a:endParaRPr lang="en-US" sz="1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82216" y="458391"/>
            <a:ext cx="6249114" cy="519827"/>
          </a:xfrm>
          <a:prstGeom prst="rect">
            <a:avLst/>
          </a:prstGeom>
          <a:noFill/>
          <a:ln/>
        </p:spPr>
        <p:txBody>
          <a:bodyPr wrap="none" lIns="0" tIns="0" rIns="0" bIns="0" rtlCol="0" anchor="t"/>
          <a:lstStyle/>
          <a:p>
            <a:pPr indent="0" marL="0">
              <a:lnSpc>
                <a:spcPts val="4050"/>
              </a:lnSpc>
              <a:buNone/>
            </a:pPr>
            <a:r>
              <a:rPr lang="en-US" sz="3250" spc="-98" kern="0" dirty="0">
                <a:solidFill>
                  <a:srgbClr val="2C3F42"/>
                </a:solidFill>
                <a:latin typeface="Bitter Medium" pitchFamily="34" charset="0"/>
                <a:ea typeface="Bitter Medium" pitchFamily="34" charset="-122"/>
                <a:cs typeface="Bitter Medium" pitchFamily="34" charset="-120"/>
              </a:rPr>
              <a:t>Android Application File Structure</a:t>
            </a:r>
            <a:endParaRPr lang="en-US" sz="3250" dirty="0"/>
          </a:p>
        </p:txBody>
      </p:sp>
      <p:pic>
        <p:nvPicPr>
          <p:cNvPr id="3" name="Image 0" descr="preencoded.png">    </p:cNvPr>
          <p:cNvPicPr>
            <a:picLocks noChangeAspect="1"/>
          </p:cNvPicPr>
          <p:nvPr/>
        </p:nvPicPr>
        <p:blipFill>
          <a:blip r:embed="rId1"/>
          <a:stretch>
            <a:fillRect/>
          </a:stretch>
        </p:blipFill>
        <p:spPr>
          <a:xfrm>
            <a:off x="582216" y="1310878"/>
            <a:ext cx="8540591" cy="634365"/>
          </a:xfrm>
          <a:prstGeom prst="rect">
            <a:avLst/>
          </a:prstGeom>
        </p:spPr>
      </p:pic>
      <p:pic>
        <p:nvPicPr>
          <p:cNvPr id="4" name="Image 1" descr="preencoded.png">    </p:cNvPr>
          <p:cNvPicPr>
            <a:picLocks noChangeAspect="1"/>
          </p:cNvPicPr>
          <p:nvPr/>
        </p:nvPicPr>
        <p:blipFill>
          <a:blip r:embed="rId2"/>
          <a:stretch>
            <a:fillRect/>
          </a:stretch>
        </p:blipFill>
        <p:spPr>
          <a:xfrm>
            <a:off x="582216" y="2132409"/>
            <a:ext cx="7514630" cy="2335530"/>
          </a:xfrm>
          <a:prstGeom prst="rect">
            <a:avLst/>
          </a:prstGeom>
        </p:spPr>
      </p:pic>
      <p:pic>
        <p:nvPicPr>
          <p:cNvPr id="5" name="Image 2" descr="preencoded.png">    </p:cNvPr>
          <p:cNvPicPr>
            <a:picLocks noChangeAspect="1"/>
          </p:cNvPicPr>
          <p:nvPr/>
        </p:nvPicPr>
        <p:blipFill>
          <a:blip r:embed="rId3"/>
          <a:stretch>
            <a:fillRect/>
          </a:stretch>
        </p:blipFill>
        <p:spPr>
          <a:xfrm>
            <a:off x="582216" y="4655106"/>
            <a:ext cx="7773472" cy="2662714"/>
          </a:xfrm>
          <a:prstGeom prst="rect">
            <a:avLst/>
          </a:prstGeom>
        </p:spPr>
      </p:pic>
      <p:sp>
        <p:nvSpPr>
          <p:cNvPr id="6" name="Text 1"/>
          <p:cNvSpPr/>
          <p:nvPr/>
        </p:nvSpPr>
        <p:spPr>
          <a:xfrm>
            <a:off x="582216" y="7504986"/>
            <a:ext cx="13465969" cy="266105"/>
          </a:xfrm>
          <a:prstGeom prst="rect">
            <a:avLst/>
          </a:prstGeom>
          <a:noFill/>
          <a:ln/>
        </p:spPr>
        <p:txBody>
          <a:bodyPr wrap="none" lIns="0" tIns="0" rIns="0" bIns="0" rtlCol="0" anchor="t"/>
          <a:lstStyle/>
          <a:p>
            <a:pPr indent="0" marL="0">
              <a:lnSpc>
                <a:spcPts val="2050"/>
              </a:lnSpc>
              <a:buNone/>
            </a:pP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11091"/>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Common Android Security Vulnerabilities</a:t>
            </a:r>
            <a:endParaRPr lang="en-US" sz="4450" dirty="0"/>
          </a:p>
        </p:txBody>
      </p:sp>
      <p:sp>
        <p:nvSpPr>
          <p:cNvPr id="4" name="Shape 1"/>
          <p:cNvSpPr/>
          <p:nvPr/>
        </p:nvSpPr>
        <p:spPr>
          <a:xfrm>
            <a:off x="6280190" y="3123962"/>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6469856" y="3208973"/>
            <a:ext cx="130969"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7017306" y="3123962"/>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Insecure Data Storage</a:t>
            </a:r>
            <a:endParaRPr lang="en-US" sz="2200" dirty="0"/>
          </a:p>
        </p:txBody>
      </p:sp>
      <p:sp>
        <p:nvSpPr>
          <p:cNvPr id="7" name="Text 4"/>
          <p:cNvSpPr/>
          <p:nvPr/>
        </p:nvSpPr>
        <p:spPr>
          <a:xfrm>
            <a:off x="7017306" y="3614380"/>
            <a:ext cx="2927747"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Apps may store sensitive data like credentials and PII insecurely on the device.</a:t>
            </a:r>
            <a:endParaRPr lang="en-US" sz="1750" dirty="0"/>
          </a:p>
        </p:txBody>
      </p:sp>
      <p:sp>
        <p:nvSpPr>
          <p:cNvPr id="8" name="Shape 5"/>
          <p:cNvSpPr/>
          <p:nvPr/>
        </p:nvSpPr>
        <p:spPr>
          <a:xfrm>
            <a:off x="10171867" y="3123962"/>
            <a:ext cx="510302" cy="510302"/>
          </a:xfrm>
          <a:prstGeom prst="roundRect">
            <a:avLst>
              <a:gd name="adj" fmla="val 18669"/>
            </a:avLst>
          </a:prstGeom>
          <a:solidFill>
            <a:srgbClr val="FCE2CF"/>
          </a:solidFill>
          <a:ln w="7620">
            <a:solidFill>
              <a:srgbClr val="E2C8B5"/>
            </a:solidFill>
            <a:prstDash val="solid"/>
          </a:ln>
        </p:spPr>
      </p:sp>
      <p:sp>
        <p:nvSpPr>
          <p:cNvPr id="9" name="Text 6"/>
          <p:cNvSpPr/>
          <p:nvPr/>
        </p:nvSpPr>
        <p:spPr>
          <a:xfrm>
            <a:off x="10338554" y="3208973"/>
            <a:ext cx="176927"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10908983" y="3123962"/>
            <a:ext cx="2927747" cy="708660"/>
          </a:xfrm>
          <a:prstGeom prst="rect">
            <a:avLst/>
          </a:prstGeom>
          <a:noFill/>
          <a:ln/>
        </p:spPr>
        <p:txBody>
          <a:bodyPr wrap="squar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Authentication and Authorization Flaws</a:t>
            </a:r>
            <a:endParaRPr lang="en-US" sz="2200" dirty="0"/>
          </a:p>
        </p:txBody>
      </p:sp>
      <p:sp>
        <p:nvSpPr>
          <p:cNvPr id="11" name="Text 8"/>
          <p:cNvSpPr/>
          <p:nvPr/>
        </p:nvSpPr>
        <p:spPr>
          <a:xfrm>
            <a:off x="10908983" y="3968710"/>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Weak or missing authentication mechanisms can allow unauthorized access.</a:t>
            </a:r>
            <a:endParaRPr lang="en-US" sz="1750" dirty="0"/>
          </a:p>
        </p:txBody>
      </p:sp>
      <p:sp>
        <p:nvSpPr>
          <p:cNvPr id="12" name="Shape 9"/>
          <p:cNvSpPr/>
          <p:nvPr/>
        </p:nvSpPr>
        <p:spPr>
          <a:xfrm>
            <a:off x="6280190" y="5902285"/>
            <a:ext cx="510302" cy="510302"/>
          </a:xfrm>
          <a:prstGeom prst="roundRect">
            <a:avLst>
              <a:gd name="adj" fmla="val 18669"/>
            </a:avLst>
          </a:prstGeom>
          <a:solidFill>
            <a:srgbClr val="FCE2CF"/>
          </a:solidFill>
          <a:ln w="7620">
            <a:solidFill>
              <a:srgbClr val="E2C8B5"/>
            </a:solidFill>
            <a:prstDash val="solid"/>
          </a:ln>
        </p:spPr>
      </p:sp>
      <p:sp>
        <p:nvSpPr>
          <p:cNvPr id="13" name="Text 10"/>
          <p:cNvSpPr/>
          <p:nvPr/>
        </p:nvSpPr>
        <p:spPr>
          <a:xfrm>
            <a:off x="6443067" y="5987296"/>
            <a:ext cx="184428"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7017306" y="5902285"/>
            <a:ext cx="5703808"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Vulnerable Inter-component Communication</a:t>
            </a:r>
            <a:endParaRPr lang="en-US" sz="2200" dirty="0"/>
          </a:p>
        </p:txBody>
      </p:sp>
      <p:sp>
        <p:nvSpPr>
          <p:cNvPr id="15" name="Text 12"/>
          <p:cNvSpPr/>
          <p:nvPr/>
        </p:nvSpPr>
        <p:spPr>
          <a:xfrm>
            <a:off x="7017306" y="6392704"/>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Improper handling of intents and other IPC channels can lead to exploits.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02945" y="552569"/>
            <a:ext cx="5992892" cy="627578"/>
          </a:xfrm>
          <a:prstGeom prst="rect">
            <a:avLst/>
          </a:prstGeom>
          <a:noFill/>
          <a:ln/>
        </p:spPr>
        <p:txBody>
          <a:bodyPr wrap="none" lIns="0" tIns="0" rIns="0" bIns="0" rtlCol="0" anchor="t"/>
          <a:lstStyle/>
          <a:p>
            <a:pPr indent="0" marL="0">
              <a:lnSpc>
                <a:spcPts val="4900"/>
              </a:lnSpc>
              <a:buNone/>
            </a:pPr>
            <a:r>
              <a:rPr lang="en-US" sz="3950" spc="-119" kern="0" dirty="0">
                <a:solidFill>
                  <a:srgbClr val="2C3F42"/>
                </a:solidFill>
                <a:latin typeface="Bitter Medium" pitchFamily="34" charset="0"/>
                <a:ea typeface="Bitter Medium" pitchFamily="34" charset="-122"/>
                <a:cs typeface="Bitter Medium" pitchFamily="34" charset="-120"/>
              </a:rPr>
              <a:t>Mobile OWASP Top 10 Risks</a:t>
            </a:r>
            <a:endParaRPr lang="en-US" sz="3950" dirty="0"/>
          </a:p>
        </p:txBody>
      </p:sp>
      <p:sp>
        <p:nvSpPr>
          <p:cNvPr id="3" name="Text 1"/>
          <p:cNvSpPr/>
          <p:nvPr/>
        </p:nvSpPr>
        <p:spPr>
          <a:xfrm>
            <a:off x="702945" y="1581745"/>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M1: Improper Credential Usage</a:t>
            </a:r>
            <a:endParaRPr lang="en-US" sz="1550" dirty="0"/>
          </a:p>
        </p:txBody>
      </p:sp>
      <p:sp>
        <p:nvSpPr>
          <p:cNvPr id="4" name="Text 2"/>
          <p:cNvSpPr/>
          <p:nvPr/>
        </p:nvSpPr>
        <p:spPr>
          <a:xfrm>
            <a:off x="702945" y="1973342"/>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M2: Inadequate Supply Chain Security</a:t>
            </a:r>
            <a:endParaRPr lang="en-US" sz="1550" dirty="0"/>
          </a:p>
        </p:txBody>
      </p:sp>
      <p:sp>
        <p:nvSpPr>
          <p:cNvPr id="5" name="Text 3"/>
          <p:cNvSpPr/>
          <p:nvPr/>
        </p:nvSpPr>
        <p:spPr>
          <a:xfrm>
            <a:off x="702945" y="2364938"/>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M3: Insecure Authentication/Authorization</a:t>
            </a:r>
            <a:endParaRPr lang="en-US" sz="1550" dirty="0"/>
          </a:p>
        </p:txBody>
      </p:sp>
      <p:sp>
        <p:nvSpPr>
          <p:cNvPr id="6" name="Text 4"/>
          <p:cNvSpPr/>
          <p:nvPr/>
        </p:nvSpPr>
        <p:spPr>
          <a:xfrm>
            <a:off x="702945" y="2756535"/>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M4: Insufficient Input/Output Validation</a:t>
            </a:r>
            <a:endParaRPr lang="en-US" sz="1550" dirty="0"/>
          </a:p>
        </p:txBody>
      </p:sp>
      <p:sp>
        <p:nvSpPr>
          <p:cNvPr id="7" name="Text 5"/>
          <p:cNvSpPr/>
          <p:nvPr/>
        </p:nvSpPr>
        <p:spPr>
          <a:xfrm>
            <a:off x="702945" y="3148132"/>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5" invalidUrl="" action="" tgtFrame="" tooltip="" history="1" highlightClick="0" endSnd="0">
                  <a:extLst>
                    <a:ext uri="{A12FA001-AC4F-418D-AE19-62706E023703}">
                      <ahyp:hlinkClr xmlns:ahyp="http://schemas.microsoft.com/office/drawing/2018/hyperlinkcolor" val="tx"/>
                    </a:ext>
                  </a:extLst>
                </a:hlinkClick>
              </a:rPr>
              <a:t>M5: Insecure Communication</a:t>
            </a:r>
            <a:endParaRPr lang="en-US" sz="1550" dirty="0"/>
          </a:p>
        </p:txBody>
      </p:sp>
      <p:sp>
        <p:nvSpPr>
          <p:cNvPr id="8" name="Text 6"/>
          <p:cNvSpPr/>
          <p:nvPr/>
        </p:nvSpPr>
        <p:spPr>
          <a:xfrm>
            <a:off x="702945" y="3539728"/>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6" invalidUrl="" action="" tgtFrame="" tooltip="" history="1" highlightClick="0" endSnd="0">
                  <a:extLst>
                    <a:ext uri="{A12FA001-AC4F-418D-AE19-62706E023703}">
                      <ahyp:hlinkClr xmlns:ahyp="http://schemas.microsoft.com/office/drawing/2018/hyperlinkcolor" val="tx"/>
                    </a:ext>
                  </a:extLst>
                </a:hlinkClick>
              </a:rPr>
              <a:t>M6: Inadequate Privacy Controls</a:t>
            </a:r>
            <a:endParaRPr lang="en-US" sz="1550" dirty="0"/>
          </a:p>
        </p:txBody>
      </p:sp>
      <p:sp>
        <p:nvSpPr>
          <p:cNvPr id="9" name="Text 7"/>
          <p:cNvSpPr/>
          <p:nvPr/>
        </p:nvSpPr>
        <p:spPr>
          <a:xfrm>
            <a:off x="702945" y="3931325"/>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7" invalidUrl="" action="" tgtFrame="" tooltip="" history="1" highlightClick="0" endSnd="0">
                  <a:extLst>
                    <a:ext uri="{A12FA001-AC4F-418D-AE19-62706E023703}">
                      <ahyp:hlinkClr xmlns:ahyp="http://schemas.microsoft.com/office/drawing/2018/hyperlinkcolor" val="tx"/>
                    </a:ext>
                  </a:extLst>
                </a:hlinkClick>
              </a:rPr>
              <a:t>M7: Insufficient Binary Protections</a:t>
            </a:r>
            <a:endParaRPr lang="en-US" sz="1550" dirty="0"/>
          </a:p>
        </p:txBody>
      </p:sp>
      <p:sp>
        <p:nvSpPr>
          <p:cNvPr id="10" name="Text 8"/>
          <p:cNvSpPr/>
          <p:nvPr/>
        </p:nvSpPr>
        <p:spPr>
          <a:xfrm>
            <a:off x="702945" y="4322921"/>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8" invalidUrl="" action="" tgtFrame="" tooltip="" history="1" highlightClick="0" endSnd="0">
                  <a:extLst>
                    <a:ext uri="{A12FA001-AC4F-418D-AE19-62706E023703}">
                      <ahyp:hlinkClr xmlns:ahyp="http://schemas.microsoft.com/office/drawing/2018/hyperlinkcolor" val="tx"/>
                    </a:ext>
                  </a:extLst>
                </a:hlinkClick>
              </a:rPr>
              <a:t>M8: Security Misconfiguration</a:t>
            </a:r>
            <a:endParaRPr lang="en-US" sz="1550" dirty="0"/>
          </a:p>
        </p:txBody>
      </p:sp>
      <p:sp>
        <p:nvSpPr>
          <p:cNvPr id="11" name="Text 9"/>
          <p:cNvSpPr/>
          <p:nvPr/>
        </p:nvSpPr>
        <p:spPr>
          <a:xfrm>
            <a:off x="702945" y="4714518"/>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9" invalidUrl="" action="" tgtFrame="" tooltip="" history="1" highlightClick="0" endSnd="0">
                  <a:extLst>
                    <a:ext uri="{A12FA001-AC4F-418D-AE19-62706E023703}">
                      <ahyp:hlinkClr xmlns:ahyp="http://schemas.microsoft.com/office/drawing/2018/hyperlinkcolor" val="tx"/>
                    </a:ext>
                  </a:extLst>
                </a:hlinkClick>
              </a:rPr>
              <a:t>M9: Insecure Data Storage</a:t>
            </a:r>
            <a:endParaRPr lang="en-US" sz="1550" dirty="0"/>
          </a:p>
        </p:txBody>
      </p:sp>
      <p:sp>
        <p:nvSpPr>
          <p:cNvPr id="12" name="Text 10"/>
          <p:cNvSpPr/>
          <p:nvPr/>
        </p:nvSpPr>
        <p:spPr>
          <a:xfrm>
            <a:off x="702945" y="5106114"/>
            <a:ext cx="13224510" cy="321350"/>
          </a:xfrm>
          <a:prstGeom prst="rect">
            <a:avLst/>
          </a:prstGeom>
          <a:noFill/>
          <a:ln/>
        </p:spPr>
        <p:txBody>
          <a:bodyPr wrap="none" lIns="0" tIns="0" rIns="0" bIns="0" rtlCol="0" anchor="t"/>
          <a:lstStyle/>
          <a:p>
            <a:pPr algn="l" marL="342900" indent="-342900">
              <a:lnSpc>
                <a:spcPts val="2500"/>
              </a:lnSpc>
              <a:buSzPct val="100000"/>
              <a:buChar char="•"/>
            </a:pPr>
            <a:r>
              <a:rPr lang="en-US" sz="1550" u="sng" spc="-32" kern="0" dirty="0">
                <a:solidFill>
                  <a:srgbClr val="D2600F"/>
                </a:solidFill>
                <a:latin typeface="Open Sans" pitchFamily="34" charset="0"/>
                <a:ea typeface="Open Sans" pitchFamily="34" charset="-122"/>
                <a:cs typeface="Open Sans" pitchFamily="34" charset="-120"/>
                <a:hlinkClick r:id="rId10" invalidUrl="" action="" tgtFrame="" tooltip="" history="1" highlightClick="0" endSnd="0">
                  <a:extLst>
                    <a:ext uri="{A12FA001-AC4F-418D-AE19-62706E023703}">
                      <ahyp:hlinkClr xmlns:ahyp="http://schemas.microsoft.com/office/drawing/2018/hyperlinkcolor" val="tx"/>
                    </a:ext>
                  </a:extLst>
                </a:hlinkClick>
              </a:rPr>
              <a:t>M10: Insufficient Cryptography</a:t>
            </a:r>
            <a:endParaRPr lang="en-US" sz="1550" dirty="0"/>
          </a:p>
        </p:txBody>
      </p:sp>
      <p:pic>
        <p:nvPicPr>
          <p:cNvPr id="13" name="Image 0" descr="preencoded.png">
            <a:hlinkClick r:id="rId12" tooltip=""/>
          </p:cNvPr>
          <p:cNvPicPr>
            <a:picLocks noChangeAspect="1"/>
          </p:cNvPicPr>
          <p:nvPr/>
        </p:nvPicPr>
        <p:blipFill>
          <a:blip r:embed="rId11"/>
          <a:stretch>
            <a:fillRect/>
          </a:stretch>
        </p:blipFill>
        <p:spPr>
          <a:xfrm>
            <a:off x="702945" y="5653326"/>
            <a:ext cx="13224510" cy="20235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8180" y="532805"/>
            <a:ext cx="4844177" cy="605552"/>
          </a:xfrm>
          <a:prstGeom prst="rect">
            <a:avLst/>
          </a:prstGeom>
          <a:noFill/>
          <a:ln/>
        </p:spPr>
        <p:txBody>
          <a:bodyPr wrap="none" lIns="0" tIns="0" rIns="0" bIns="0" rtlCol="0" anchor="t"/>
          <a:lstStyle/>
          <a:p>
            <a:pPr indent="0" marL="0">
              <a:lnSpc>
                <a:spcPts val="4750"/>
              </a:lnSpc>
              <a:buNone/>
            </a:pPr>
            <a:r>
              <a:rPr lang="en-US" sz="3800" spc="-114" kern="0" dirty="0">
                <a:solidFill>
                  <a:srgbClr val="2C3F42"/>
                </a:solidFill>
                <a:latin typeface="Bitter Medium" pitchFamily="34" charset="0"/>
                <a:ea typeface="Bitter Medium" pitchFamily="34" charset="-122"/>
                <a:cs typeface="Bitter Medium" pitchFamily="34" charset="-120"/>
              </a:rPr>
              <a:t>Whoami</a:t>
            </a:r>
            <a:endParaRPr lang="en-US" sz="3800" dirty="0"/>
          </a:p>
        </p:txBody>
      </p:sp>
      <p:sp>
        <p:nvSpPr>
          <p:cNvPr id="3" name="Text 1"/>
          <p:cNvSpPr/>
          <p:nvPr/>
        </p:nvSpPr>
        <p:spPr>
          <a:xfrm>
            <a:off x="678180" y="1525786"/>
            <a:ext cx="13274040" cy="309920"/>
          </a:xfrm>
          <a:prstGeom prst="rect">
            <a:avLst/>
          </a:prstGeom>
          <a:noFill/>
          <a:ln/>
        </p:spPr>
        <p:txBody>
          <a:bodyPr wrap="none" lIns="0" tIns="0" rIns="0" bIns="0" rtlCol="0" anchor="t"/>
          <a:lstStyle/>
          <a:p>
            <a:pPr indent="0" marL="0">
              <a:lnSpc>
                <a:spcPts val="2400"/>
              </a:lnSpc>
              <a:buNone/>
            </a:pPr>
            <a:r>
              <a:rPr lang="en-US" sz="1500" spc="-31" kern="0" dirty="0">
                <a:solidFill>
                  <a:srgbClr val="2B2E3C"/>
                </a:solidFill>
                <a:latin typeface="Open Sans" pitchFamily="34" charset="0"/>
                <a:ea typeface="Open Sans" pitchFamily="34" charset="-122"/>
                <a:cs typeface="Open Sans" pitchFamily="34" charset="-120"/>
              </a:rPr>
              <a:t>@Sheshananda Reddy Kandula</a:t>
            </a:r>
            <a:endParaRPr lang="en-US" sz="1500" dirty="0"/>
          </a:p>
        </p:txBody>
      </p:sp>
      <p:pic>
        <p:nvPicPr>
          <p:cNvPr id="4" name="Image 0" descr="preencoded.png">    </p:cNvPr>
          <p:cNvPicPr>
            <a:picLocks noChangeAspect="1"/>
          </p:cNvPicPr>
          <p:nvPr/>
        </p:nvPicPr>
        <p:blipFill>
          <a:blip r:embed="rId1"/>
          <a:stretch>
            <a:fillRect/>
          </a:stretch>
        </p:blipFill>
        <p:spPr>
          <a:xfrm>
            <a:off x="678180" y="2053590"/>
            <a:ext cx="5791438" cy="5117544"/>
          </a:xfrm>
          <a:prstGeom prst="rect">
            <a:avLst/>
          </a:prstGeom>
        </p:spPr>
      </p:pic>
      <p:sp>
        <p:nvSpPr>
          <p:cNvPr id="5" name="Text 2"/>
          <p:cNvSpPr/>
          <p:nvPr/>
        </p:nvSpPr>
        <p:spPr>
          <a:xfrm>
            <a:off x="678180" y="7389019"/>
            <a:ext cx="13274040" cy="309920"/>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999893"/>
            <a:ext cx="7940992"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Static Code Analysis Techniques</a:t>
            </a:r>
            <a:endParaRPr lang="en-US" sz="4450" dirty="0"/>
          </a:p>
        </p:txBody>
      </p:sp>
      <p:sp>
        <p:nvSpPr>
          <p:cNvPr id="3" name="Text 1"/>
          <p:cNvSpPr/>
          <p:nvPr/>
        </p:nvSpPr>
        <p:spPr>
          <a:xfrm>
            <a:off x="793790" y="3275648"/>
            <a:ext cx="2845594" cy="708660"/>
          </a:xfrm>
          <a:prstGeom prst="rect">
            <a:avLst/>
          </a:prstGeom>
          <a:noFill/>
          <a:ln/>
        </p:spPr>
        <p:txBody>
          <a:bodyPr wrap="squar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Automated Source Code Scanners</a:t>
            </a:r>
            <a:endParaRPr lang="en-US" sz="2200" dirty="0"/>
          </a:p>
        </p:txBody>
      </p:sp>
      <p:sp>
        <p:nvSpPr>
          <p:cNvPr id="4" name="Text 2"/>
          <p:cNvSpPr/>
          <p:nvPr/>
        </p:nvSpPr>
        <p:spPr>
          <a:xfrm>
            <a:off x="793790" y="4211122"/>
            <a:ext cx="2845594"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Automated source code scanners identify security anti-patterns, implementation errors, and compliance issues.</a:t>
            </a:r>
            <a:endParaRPr lang="en-US" sz="1750" dirty="0"/>
          </a:p>
        </p:txBody>
      </p:sp>
      <p:sp>
        <p:nvSpPr>
          <p:cNvPr id="5" name="Text 3"/>
          <p:cNvSpPr/>
          <p:nvPr/>
        </p:nvSpPr>
        <p:spPr>
          <a:xfrm>
            <a:off x="4200406" y="3275648"/>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Manual Code Review</a:t>
            </a:r>
            <a:endParaRPr lang="en-US" sz="2200" dirty="0"/>
          </a:p>
        </p:txBody>
      </p:sp>
      <p:sp>
        <p:nvSpPr>
          <p:cNvPr id="6" name="Text 4"/>
          <p:cNvSpPr/>
          <p:nvPr/>
        </p:nvSpPr>
        <p:spPr>
          <a:xfrm>
            <a:off x="4200406" y="3856792"/>
            <a:ext cx="2845594"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Manual code review by security experts uncovers subtle vulnerabilities and design flaws.</a:t>
            </a:r>
            <a:endParaRPr lang="en-US" sz="1750" dirty="0"/>
          </a:p>
        </p:txBody>
      </p:sp>
      <p:sp>
        <p:nvSpPr>
          <p:cNvPr id="7" name="Text 5"/>
          <p:cNvSpPr/>
          <p:nvPr/>
        </p:nvSpPr>
        <p:spPr>
          <a:xfrm>
            <a:off x="7607022" y="3275648"/>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Decompilation Tools</a:t>
            </a:r>
            <a:endParaRPr lang="en-US" sz="2200" dirty="0"/>
          </a:p>
        </p:txBody>
      </p:sp>
      <p:sp>
        <p:nvSpPr>
          <p:cNvPr id="8" name="Text 6"/>
          <p:cNvSpPr/>
          <p:nvPr/>
        </p:nvSpPr>
        <p:spPr>
          <a:xfrm>
            <a:off x="7607022" y="3856792"/>
            <a:ext cx="2845594"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Decompilation tools extract Java/Kotlin source code from Android APKs for in-depth analysis.</a:t>
            </a:r>
            <a:endParaRPr lang="en-US" sz="1750" dirty="0"/>
          </a:p>
        </p:txBody>
      </p:sp>
      <p:sp>
        <p:nvSpPr>
          <p:cNvPr id="9" name="Text 7"/>
          <p:cNvSpPr/>
          <p:nvPr/>
        </p:nvSpPr>
        <p:spPr>
          <a:xfrm>
            <a:off x="11013638" y="3275648"/>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Taint Analysis</a:t>
            </a:r>
            <a:endParaRPr lang="en-US" sz="2200" dirty="0"/>
          </a:p>
        </p:txBody>
      </p:sp>
      <p:sp>
        <p:nvSpPr>
          <p:cNvPr id="10" name="Text 8"/>
          <p:cNvSpPr/>
          <p:nvPr/>
        </p:nvSpPr>
        <p:spPr>
          <a:xfrm>
            <a:off x="11013638" y="3856792"/>
            <a:ext cx="2845594"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Taint analysis and data flow tracking detect improper handling of sensitive data.</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396835" y="311825"/>
            <a:ext cx="3183612"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Static Code Analysis Tools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APK tool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https://apktool.org/</a:t>
            </a:r>
            <a:endParaRPr lang="en-US" sz="850" dirty="0"/>
          </a:p>
        </p:txBody>
      </p:sp>
      <p:sp>
        <p:nvSpPr>
          <p:cNvPr id="4" name="Text 2"/>
          <p:cNvSpPr/>
          <p:nvPr/>
        </p:nvSpPr>
        <p:spPr>
          <a:xfrm>
            <a:off x="396835" y="1201936"/>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Jadx-gui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https://github.com/skylot/jadx</a:t>
            </a:r>
            <a:endParaRPr lang="en-US" sz="850" dirty="0"/>
          </a:p>
        </p:txBody>
      </p:sp>
      <p:sp>
        <p:nvSpPr>
          <p:cNvPr id="5" name="Text 3"/>
          <p:cNvSpPr/>
          <p:nvPr/>
        </p:nvSpPr>
        <p:spPr>
          <a:xfrm>
            <a:off x="396835" y="1510903"/>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semgrep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https://github.com/mindedsecurity/semgrep-rules-android-security</a:t>
            </a:r>
            <a:endParaRPr lang="en-US" sz="850" dirty="0"/>
          </a:p>
        </p:txBody>
      </p:sp>
      <p:sp>
        <p:nvSpPr>
          <p:cNvPr id="6" name="Shape 4"/>
          <p:cNvSpPr/>
          <p:nvPr/>
        </p:nvSpPr>
        <p:spPr>
          <a:xfrm>
            <a:off x="396835" y="1819870"/>
            <a:ext cx="13836729" cy="2347436"/>
          </a:xfrm>
          <a:prstGeom prst="roundRect">
            <a:avLst>
              <a:gd name="adj" fmla="val 2029"/>
            </a:avLst>
          </a:prstGeom>
          <a:solidFill>
            <a:srgbClr val="FCE2CF"/>
          </a:solidFill>
          <a:ln/>
        </p:spPr>
      </p:sp>
      <p:sp>
        <p:nvSpPr>
          <p:cNvPr id="7" name="Shape 5"/>
          <p:cNvSpPr/>
          <p:nvPr/>
        </p:nvSpPr>
        <p:spPr>
          <a:xfrm>
            <a:off x="391239" y="1819870"/>
            <a:ext cx="13847921" cy="2347436"/>
          </a:xfrm>
          <a:prstGeom prst="roundRect">
            <a:avLst>
              <a:gd name="adj" fmla="val 725"/>
            </a:avLst>
          </a:prstGeom>
          <a:solidFill>
            <a:srgbClr val="FCE2CF"/>
          </a:solidFill>
          <a:ln/>
        </p:spPr>
      </p:sp>
      <p:sp>
        <p:nvSpPr>
          <p:cNvPr id="8" name="Text 6"/>
          <p:cNvSpPr/>
          <p:nvPr/>
        </p:nvSpPr>
        <p:spPr>
          <a:xfrm>
            <a:off x="504587" y="1904881"/>
            <a:ext cx="13621226" cy="2177415"/>
          </a:xfrm>
          <a:prstGeom prst="rect">
            <a:avLst/>
          </a:prstGeom>
          <a:noFill/>
          <a:ln/>
        </p:spPr>
        <p:txBody>
          <a:bodyPr wrap="square" lIns="0" tIns="0" rIns="0" bIns="0" rtlCol="0" anchor="t"/>
          <a:lstStyle/>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  tmp apktool d base.apk</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Using Apktool 2.10.0 on base.apk with 12 thread(s).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Baksmaling classes.dex...</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Loading resource table...</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Decoding file-resources...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Loading resource table from file: /Users/dhanvi/Library/apktool/framework/1.apk</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Decoding values */* XMLs...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Decoding AndroidManifest.xml with resources...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Regular manifest package...</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Copying assets and libs...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Copying unknown files...</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I: Copying original files...</a:t>
            </a:r>
            <a:endParaRPr lang="en-US" sz="850" dirty="0"/>
          </a:p>
        </p:txBody>
      </p:sp>
      <p:pic>
        <p:nvPicPr>
          <p:cNvPr id="9" name="Image 0" descr="preencoded.png">    </p:cNvPr>
          <p:cNvPicPr>
            <a:picLocks noChangeAspect="1"/>
          </p:cNvPicPr>
          <p:nvPr/>
        </p:nvPicPr>
        <p:blipFill>
          <a:blip r:embed="rId4"/>
          <a:stretch>
            <a:fillRect/>
          </a:stretch>
        </p:blipFill>
        <p:spPr>
          <a:xfrm>
            <a:off x="396835" y="4294823"/>
            <a:ext cx="13836729" cy="5901333"/>
          </a:xfrm>
          <a:prstGeom prst="rect">
            <a:avLst/>
          </a:prstGeom>
        </p:spPr>
      </p:pic>
      <p:sp>
        <p:nvSpPr>
          <p:cNvPr id="10" name="Text 7"/>
          <p:cNvSpPr/>
          <p:nvPr/>
        </p:nvSpPr>
        <p:spPr>
          <a:xfrm>
            <a:off x="396835" y="10323671"/>
            <a:ext cx="138367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8994"/>
          </a:xfrm>
          <a:prstGeom prst="rect">
            <a:avLst/>
          </a:prstGeom>
        </p:spPr>
      </p:pic>
      <p:sp>
        <p:nvSpPr>
          <p:cNvPr id="3" name="Text 0"/>
          <p:cNvSpPr/>
          <p:nvPr/>
        </p:nvSpPr>
        <p:spPr>
          <a:xfrm>
            <a:off x="680085" y="2963585"/>
            <a:ext cx="10354270" cy="607219"/>
          </a:xfrm>
          <a:prstGeom prst="rect">
            <a:avLst/>
          </a:prstGeom>
          <a:noFill/>
          <a:ln/>
        </p:spPr>
        <p:txBody>
          <a:bodyPr wrap="none" lIns="0" tIns="0" rIns="0" bIns="0" rtlCol="0" anchor="t"/>
          <a:lstStyle/>
          <a:p>
            <a:pPr indent="0" marL="0">
              <a:lnSpc>
                <a:spcPts val="4750"/>
              </a:lnSpc>
              <a:buNone/>
            </a:pPr>
            <a:r>
              <a:rPr lang="en-US" sz="3800" spc="-115" kern="0" dirty="0">
                <a:solidFill>
                  <a:srgbClr val="2C3F42"/>
                </a:solidFill>
                <a:latin typeface="Bitter Medium" pitchFamily="34" charset="0"/>
                <a:ea typeface="Bitter Medium" pitchFamily="34" charset="-122"/>
                <a:cs typeface="Bitter Medium" pitchFamily="34" charset="-120"/>
              </a:rPr>
              <a:t>Dynamic Analysis and Runtime Instrumentation</a:t>
            </a:r>
            <a:endParaRPr lang="en-US" sz="3800" dirty="0"/>
          </a:p>
        </p:txBody>
      </p:sp>
      <p:sp>
        <p:nvSpPr>
          <p:cNvPr id="4" name="Shape 1"/>
          <p:cNvSpPr/>
          <p:nvPr/>
        </p:nvSpPr>
        <p:spPr>
          <a:xfrm>
            <a:off x="680085" y="5778579"/>
            <a:ext cx="13270230" cy="22860"/>
          </a:xfrm>
          <a:prstGeom prst="roundRect">
            <a:avLst>
              <a:gd name="adj" fmla="val 357030"/>
            </a:avLst>
          </a:prstGeom>
          <a:solidFill>
            <a:srgbClr val="E2C8B5"/>
          </a:solidFill>
          <a:ln/>
        </p:spPr>
      </p:sp>
      <p:sp>
        <p:nvSpPr>
          <p:cNvPr id="5" name="Shape 2"/>
          <p:cNvSpPr/>
          <p:nvPr/>
        </p:nvSpPr>
        <p:spPr>
          <a:xfrm>
            <a:off x="5059680" y="5098494"/>
            <a:ext cx="22860" cy="680085"/>
          </a:xfrm>
          <a:prstGeom prst="roundRect">
            <a:avLst>
              <a:gd name="adj" fmla="val 357030"/>
            </a:avLst>
          </a:prstGeom>
          <a:solidFill>
            <a:srgbClr val="E2C8B5"/>
          </a:solidFill>
          <a:ln/>
        </p:spPr>
      </p:sp>
      <p:sp>
        <p:nvSpPr>
          <p:cNvPr id="6" name="Shape 3"/>
          <p:cNvSpPr/>
          <p:nvPr/>
        </p:nvSpPr>
        <p:spPr>
          <a:xfrm>
            <a:off x="4852511" y="5559981"/>
            <a:ext cx="437198" cy="437198"/>
          </a:xfrm>
          <a:prstGeom prst="roundRect">
            <a:avLst>
              <a:gd name="adj" fmla="val 18668"/>
            </a:avLst>
          </a:prstGeom>
          <a:solidFill>
            <a:srgbClr val="FCE2CF"/>
          </a:solidFill>
          <a:ln w="7620">
            <a:solidFill>
              <a:srgbClr val="E2C8B5"/>
            </a:solidFill>
            <a:prstDash val="solid"/>
          </a:ln>
        </p:spPr>
      </p:sp>
      <p:sp>
        <p:nvSpPr>
          <p:cNvPr id="7" name="Text 4"/>
          <p:cNvSpPr/>
          <p:nvPr/>
        </p:nvSpPr>
        <p:spPr>
          <a:xfrm>
            <a:off x="5014913" y="5632847"/>
            <a:ext cx="112276" cy="291465"/>
          </a:xfrm>
          <a:prstGeom prst="rect">
            <a:avLst/>
          </a:prstGeom>
          <a:noFill/>
          <a:ln/>
        </p:spPr>
        <p:txBody>
          <a:bodyPr wrap="none" lIns="0" tIns="0" rIns="0" bIns="0" rtlCol="0" anchor="t"/>
          <a:lstStyle/>
          <a:p>
            <a:pPr algn="ctr" indent="0" marL="0">
              <a:lnSpc>
                <a:spcPts val="2250"/>
              </a:lnSpc>
              <a:buNone/>
            </a:pPr>
            <a:r>
              <a:rPr lang="en-US" sz="2250" spc="-69" kern="0" dirty="0">
                <a:solidFill>
                  <a:srgbClr val="2B2E3C"/>
                </a:solidFill>
                <a:latin typeface="Bitter Medium" pitchFamily="34" charset="0"/>
                <a:ea typeface="Bitter Medium" pitchFamily="34" charset="-122"/>
                <a:cs typeface="Bitter Medium" pitchFamily="34" charset="-120"/>
              </a:rPr>
              <a:t>1</a:t>
            </a:r>
            <a:endParaRPr lang="en-US" sz="2250" dirty="0"/>
          </a:p>
        </p:txBody>
      </p:sp>
      <p:sp>
        <p:nvSpPr>
          <p:cNvPr id="8" name="Text 5"/>
          <p:cNvSpPr/>
          <p:nvPr/>
        </p:nvSpPr>
        <p:spPr>
          <a:xfrm>
            <a:off x="3830955" y="3862268"/>
            <a:ext cx="2480310" cy="303609"/>
          </a:xfrm>
          <a:prstGeom prst="rect">
            <a:avLst/>
          </a:prstGeom>
          <a:noFill/>
          <a:ln/>
        </p:spPr>
        <p:txBody>
          <a:bodyPr wrap="none" lIns="0" tIns="0" rIns="0" bIns="0" rtlCol="0" anchor="t"/>
          <a:lstStyle/>
          <a:p>
            <a:pPr algn="ctr" indent="0" marL="0">
              <a:lnSpc>
                <a:spcPts val="2350"/>
              </a:lnSpc>
              <a:buNone/>
            </a:pPr>
            <a:r>
              <a:rPr lang="en-US" sz="1900" spc="-57" kern="0" dirty="0">
                <a:solidFill>
                  <a:srgbClr val="2B2E3C"/>
                </a:solidFill>
                <a:latin typeface="Bitter Medium" pitchFamily="34" charset="0"/>
                <a:ea typeface="Bitter Medium" pitchFamily="34" charset="-122"/>
                <a:cs typeface="Bitter Medium" pitchFamily="34" charset="-120"/>
              </a:rPr>
              <a:t>Runtime Analysis Tools</a:t>
            </a:r>
            <a:endParaRPr lang="en-US" sz="1900" dirty="0"/>
          </a:p>
        </p:txBody>
      </p:sp>
      <p:sp>
        <p:nvSpPr>
          <p:cNvPr id="9" name="Text 6"/>
          <p:cNvSpPr/>
          <p:nvPr/>
        </p:nvSpPr>
        <p:spPr>
          <a:xfrm>
            <a:off x="874395" y="4282440"/>
            <a:ext cx="8393430" cy="621744"/>
          </a:xfrm>
          <a:prstGeom prst="rect">
            <a:avLst/>
          </a:prstGeom>
          <a:noFill/>
          <a:ln/>
        </p:spPr>
        <p:txBody>
          <a:bodyPr wrap="square" lIns="0" tIns="0" rIns="0" bIns="0" rtlCol="0" anchor="t"/>
          <a:lstStyle/>
          <a:p>
            <a:pPr algn="ctr" indent="0" marL="0">
              <a:lnSpc>
                <a:spcPts val="2400"/>
              </a:lnSpc>
              <a:buNone/>
            </a:pPr>
            <a:r>
              <a:rPr lang="en-US" sz="1500" b="1" spc="-31" kern="0" dirty="0">
                <a:solidFill>
                  <a:srgbClr val="2B2E3C"/>
                </a:solidFill>
                <a:latin typeface="Open Sans" pitchFamily="34" charset="0"/>
                <a:ea typeface="Open Sans" pitchFamily="34" charset="-122"/>
                <a:cs typeface="Open Sans" pitchFamily="34" charset="-120"/>
              </a:rPr>
              <a:t>Runtime analysis tools like Frida and Xposed enable hooking into app execution for in-depth security evaluation.</a:t>
            </a:r>
            <a:endParaRPr lang="en-US" sz="1500" dirty="0"/>
          </a:p>
        </p:txBody>
      </p:sp>
      <p:sp>
        <p:nvSpPr>
          <p:cNvPr id="10" name="Shape 7"/>
          <p:cNvSpPr/>
          <p:nvPr/>
        </p:nvSpPr>
        <p:spPr>
          <a:xfrm>
            <a:off x="9547860" y="5778579"/>
            <a:ext cx="22860" cy="680085"/>
          </a:xfrm>
          <a:prstGeom prst="roundRect">
            <a:avLst>
              <a:gd name="adj" fmla="val 357030"/>
            </a:avLst>
          </a:prstGeom>
          <a:solidFill>
            <a:srgbClr val="E2C8B5"/>
          </a:solidFill>
          <a:ln/>
        </p:spPr>
      </p:sp>
      <p:sp>
        <p:nvSpPr>
          <p:cNvPr id="11" name="Shape 8"/>
          <p:cNvSpPr/>
          <p:nvPr/>
        </p:nvSpPr>
        <p:spPr>
          <a:xfrm>
            <a:off x="9340691" y="5559981"/>
            <a:ext cx="437198" cy="437198"/>
          </a:xfrm>
          <a:prstGeom prst="roundRect">
            <a:avLst>
              <a:gd name="adj" fmla="val 18668"/>
            </a:avLst>
          </a:prstGeom>
          <a:solidFill>
            <a:srgbClr val="FCE2CF"/>
          </a:solidFill>
          <a:ln w="7620">
            <a:solidFill>
              <a:srgbClr val="E2C8B5"/>
            </a:solidFill>
            <a:prstDash val="solid"/>
          </a:ln>
        </p:spPr>
      </p:sp>
      <p:sp>
        <p:nvSpPr>
          <p:cNvPr id="12" name="Text 9"/>
          <p:cNvSpPr/>
          <p:nvPr/>
        </p:nvSpPr>
        <p:spPr>
          <a:xfrm>
            <a:off x="9483447" y="5632847"/>
            <a:ext cx="151567" cy="291465"/>
          </a:xfrm>
          <a:prstGeom prst="rect">
            <a:avLst/>
          </a:prstGeom>
          <a:noFill/>
          <a:ln/>
        </p:spPr>
        <p:txBody>
          <a:bodyPr wrap="none" lIns="0" tIns="0" rIns="0" bIns="0" rtlCol="0" anchor="t"/>
          <a:lstStyle/>
          <a:p>
            <a:pPr algn="ctr" indent="0" marL="0">
              <a:lnSpc>
                <a:spcPts val="2250"/>
              </a:lnSpc>
              <a:buNone/>
            </a:pPr>
            <a:r>
              <a:rPr lang="en-US" sz="2250" spc="-69" kern="0" dirty="0">
                <a:solidFill>
                  <a:srgbClr val="2B2E3C"/>
                </a:solidFill>
                <a:latin typeface="Bitter Medium" pitchFamily="34" charset="0"/>
                <a:ea typeface="Bitter Medium" pitchFamily="34" charset="-122"/>
                <a:cs typeface="Bitter Medium" pitchFamily="34" charset="-120"/>
              </a:rPr>
              <a:t>2</a:t>
            </a:r>
            <a:endParaRPr lang="en-US" sz="2250" dirty="0"/>
          </a:p>
        </p:txBody>
      </p:sp>
      <p:sp>
        <p:nvSpPr>
          <p:cNvPr id="13" name="Text 10"/>
          <p:cNvSpPr/>
          <p:nvPr/>
        </p:nvSpPr>
        <p:spPr>
          <a:xfrm>
            <a:off x="8156019" y="6652974"/>
            <a:ext cx="2806422" cy="303609"/>
          </a:xfrm>
          <a:prstGeom prst="rect">
            <a:avLst/>
          </a:prstGeom>
          <a:noFill/>
          <a:ln/>
        </p:spPr>
        <p:txBody>
          <a:bodyPr wrap="none" lIns="0" tIns="0" rIns="0" bIns="0" rtlCol="0" anchor="t"/>
          <a:lstStyle/>
          <a:p>
            <a:pPr algn="ctr" indent="0" marL="0">
              <a:lnSpc>
                <a:spcPts val="2350"/>
              </a:lnSpc>
              <a:buNone/>
            </a:pPr>
            <a:r>
              <a:rPr lang="en-US" sz="1900" spc="-57" kern="0" dirty="0">
                <a:solidFill>
                  <a:srgbClr val="2B2E3C"/>
                </a:solidFill>
                <a:latin typeface="Bitter Medium" pitchFamily="34" charset="0"/>
                <a:ea typeface="Bitter Medium" pitchFamily="34" charset="-122"/>
                <a:cs typeface="Bitter Medium" pitchFamily="34" charset="-120"/>
              </a:rPr>
              <a:t>Dynamic Instrumentation</a:t>
            </a:r>
            <a:endParaRPr lang="en-US" sz="1900" dirty="0"/>
          </a:p>
        </p:txBody>
      </p:sp>
      <p:sp>
        <p:nvSpPr>
          <p:cNvPr id="14" name="Text 11"/>
          <p:cNvSpPr/>
          <p:nvPr/>
        </p:nvSpPr>
        <p:spPr>
          <a:xfrm>
            <a:off x="5362575" y="7073146"/>
            <a:ext cx="8393430" cy="621744"/>
          </a:xfrm>
          <a:prstGeom prst="rect">
            <a:avLst/>
          </a:prstGeom>
          <a:noFill/>
          <a:ln/>
        </p:spPr>
        <p:txBody>
          <a:bodyPr wrap="square" lIns="0" tIns="0" rIns="0" bIns="0" rtlCol="0" anchor="t"/>
          <a:lstStyle/>
          <a:p>
            <a:pPr algn="ctr" indent="0" marL="0">
              <a:lnSpc>
                <a:spcPts val="2400"/>
              </a:lnSpc>
              <a:buNone/>
            </a:pPr>
            <a:r>
              <a:rPr lang="en-US" sz="1500" spc="-31" kern="0" dirty="0">
                <a:solidFill>
                  <a:srgbClr val="2B2E3C"/>
                </a:solidFill>
                <a:latin typeface="Open Sans" pitchFamily="34" charset="0"/>
                <a:ea typeface="Open Sans" pitchFamily="34" charset="-122"/>
                <a:cs typeface="Open Sans" pitchFamily="34" charset="-120"/>
              </a:rPr>
              <a:t>Dynamic instrumentation techniques can monitor app behavior, manipulate inputs, and detect runtime vulnerabilities in a live environment.</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Dynamic Tools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Frida :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https://frida.re/docs/android/</a:t>
            </a:r>
            <a:endParaRPr lang="en-US" sz="850" dirty="0"/>
          </a:p>
        </p:txBody>
      </p:sp>
      <p:pic>
        <p:nvPicPr>
          <p:cNvPr id="4" name="Image 0" descr="preencoded.png">    </p:cNvPr>
          <p:cNvPicPr>
            <a:picLocks noChangeAspect="1"/>
          </p:cNvPicPr>
          <p:nvPr/>
        </p:nvPicPr>
        <p:blipFill>
          <a:blip r:embed="rId2"/>
          <a:stretch>
            <a:fillRect/>
          </a:stretch>
        </p:blipFill>
        <p:spPr>
          <a:xfrm>
            <a:off x="396835" y="1201936"/>
            <a:ext cx="6946583" cy="3749635"/>
          </a:xfrm>
          <a:prstGeom prst="rect">
            <a:avLst/>
          </a:prstGeom>
        </p:spPr>
      </p:pic>
      <p:sp>
        <p:nvSpPr>
          <p:cNvPr id="5" name="Text 2"/>
          <p:cNvSpPr/>
          <p:nvPr/>
        </p:nvSpPr>
        <p:spPr>
          <a:xfrm>
            <a:off x="396835" y="5079087"/>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Objection :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https://github.com/sensepost/objection</a:t>
            </a:r>
            <a:endParaRPr lang="en-US" sz="850" dirty="0"/>
          </a:p>
        </p:txBody>
      </p:sp>
      <p:sp>
        <p:nvSpPr>
          <p:cNvPr id="6" name="Shape 3"/>
          <p:cNvSpPr/>
          <p:nvPr/>
        </p:nvSpPr>
        <p:spPr>
          <a:xfrm>
            <a:off x="396835" y="5388054"/>
            <a:ext cx="13836729" cy="714375"/>
          </a:xfrm>
          <a:prstGeom prst="roundRect">
            <a:avLst>
              <a:gd name="adj" fmla="val 6668"/>
            </a:avLst>
          </a:prstGeom>
          <a:solidFill>
            <a:srgbClr val="FCE2CF"/>
          </a:solidFill>
          <a:ln/>
        </p:spPr>
      </p:sp>
      <p:sp>
        <p:nvSpPr>
          <p:cNvPr id="7" name="Shape 4"/>
          <p:cNvSpPr/>
          <p:nvPr/>
        </p:nvSpPr>
        <p:spPr>
          <a:xfrm>
            <a:off x="391239" y="5388054"/>
            <a:ext cx="13847921" cy="714375"/>
          </a:xfrm>
          <a:prstGeom prst="roundRect">
            <a:avLst>
              <a:gd name="adj" fmla="val 2381"/>
            </a:avLst>
          </a:prstGeom>
          <a:solidFill>
            <a:srgbClr val="FCE2CF"/>
          </a:solidFill>
          <a:ln/>
        </p:spPr>
      </p:sp>
      <p:sp>
        <p:nvSpPr>
          <p:cNvPr id="8" name="Text 5"/>
          <p:cNvSpPr/>
          <p:nvPr/>
        </p:nvSpPr>
        <p:spPr>
          <a:xfrm>
            <a:off x="504587" y="5473065"/>
            <a:ext cx="13621226" cy="544354"/>
          </a:xfrm>
          <a:prstGeom prst="rect">
            <a:avLst/>
          </a:prstGeom>
          <a:noFill/>
          <a:ln/>
        </p:spPr>
        <p:txBody>
          <a:bodyPr wrap="square" lIns="0" tIns="0" rIns="0" bIns="0" rtlCol="0" anchor="t"/>
          <a:lstStyle/>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pip3 install objection</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frida-ps -Uai</a:t>
            </a:r>
            <a:endParaRPr lang="en-US" sz="850" dirty="0"/>
          </a:p>
          <a:p>
            <a:pPr indent="0" marL="0">
              <a:lnSpc>
                <a:spcPts val="1400"/>
              </a:lnSpc>
              <a:buNone/>
            </a:pPr>
            <a:r>
              <a:rPr lang="en-US" sz="850" spc="-18" kern="0" dirty="0">
                <a:solidFill>
                  <a:srgbClr val="2B2E3C"/>
                </a:solidFill>
                <a:highlight>
                  <a:srgbClr val="FCE2CF"/>
                </a:highlight>
                <a:latin typeface="Consolas" pitchFamily="34" charset="0"/>
                <a:ea typeface="Consolas" pitchFamily="34" charset="-122"/>
                <a:cs typeface="Consolas" pitchFamily="34" charset="-120"/>
              </a:rPr>
              <a:t>objection --gadget asvid.github.io.fridaapp explore</a:t>
            </a:r>
            <a:endParaRPr lang="en-US" sz="850" dirty="0"/>
          </a:p>
        </p:txBody>
      </p:sp>
      <p:pic>
        <p:nvPicPr>
          <p:cNvPr id="9" name="Image 1" descr="preencoded.png">    </p:cNvPr>
          <p:cNvPicPr>
            <a:picLocks noChangeAspect="1"/>
          </p:cNvPicPr>
          <p:nvPr/>
        </p:nvPicPr>
        <p:blipFill>
          <a:blip r:embed="rId4"/>
          <a:stretch>
            <a:fillRect/>
          </a:stretch>
        </p:blipFill>
        <p:spPr>
          <a:xfrm>
            <a:off x="396835" y="6229945"/>
            <a:ext cx="8654891" cy="6925270"/>
          </a:xfrm>
          <a:prstGeom prst="rect">
            <a:avLst/>
          </a:prstGeom>
        </p:spPr>
      </p:pic>
      <p:sp>
        <p:nvSpPr>
          <p:cNvPr id="10" name="Text 6"/>
          <p:cNvSpPr/>
          <p:nvPr/>
        </p:nvSpPr>
        <p:spPr>
          <a:xfrm>
            <a:off x="396835" y="13282732"/>
            <a:ext cx="13836729" cy="181451"/>
          </a:xfrm>
          <a:prstGeom prst="rect">
            <a:avLst/>
          </a:prstGeom>
          <a:noFill/>
          <a:ln/>
        </p:spPr>
        <p:txBody>
          <a:bodyPr wrap="none" lIns="0" tIns="0" rIns="0" bIns="0" rtlCol="0" anchor="t"/>
          <a:lstStyle/>
          <a:p>
            <a:pPr indent="0" marL="0">
              <a:lnSpc>
                <a:spcPts val="1400"/>
              </a:lnSpc>
              <a:buNone/>
            </a:pPr>
            <a:r>
              <a:rPr lang="en-US" sz="850" spc="-18" kern="0" dirty="0">
                <a:solidFill>
                  <a:srgbClr val="2B2E3C"/>
                </a:solidFill>
                <a:latin typeface="Open Sans" pitchFamily="34" charset="0"/>
                <a:ea typeface="Open Sans" pitchFamily="34" charset="-122"/>
                <a:cs typeface="Open Sans" pitchFamily="34" charset="-120"/>
              </a:rPr>
              <a:t>Ref: </a:t>
            </a:r>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https://book.hacktricks.xyz/mobile-pentesting/android-app-pentesting/frida-tutorial/objection-tutorial</a:t>
            </a:r>
            <a:endParaRPr lang="en-US" sz="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spc="-130" kern="0" dirty="0">
                <a:solidFill>
                  <a:srgbClr val="2C3F42"/>
                </a:solidFill>
                <a:latin typeface="Bitter Medium" pitchFamily="34" charset="0"/>
                <a:ea typeface="Bitter Medium" pitchFamily="34" charset="-122"/>
                <a:cs typeface="Bitter Medium" pitchFamily="34" charset="-120"/>
              </a:rPr>
              <a:t>Testing for Insecure Data Storage</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Identify Sensitive Data</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Identify app components that handle sensitive data like credentials, PII, and financial information.</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Examine Data Storage</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Examine where and how this data is stored on the device, including the Android file system and SQLite databases.</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3107293"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Assess Security Measures</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Assess the use of encryption, access controls, and other security measures to protect data at rest.</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07194" y="319921"/>
            <a:ext cx="2947035" cy="363498"/>
          </a:xfrm>
          <a:prstGeom prst="rect">
            <a:avLst/>
          </a:prstGeom>
          <a:noFill/>
          <a:ln/>
        </p:spPr>
        <p:txBody>
          <a:bodyPr wrap="none" lIns="0" tIns="0" rIns="0" bIns="0" rtlCol="0" anchor="t"/>
          <a:lstStyle/>
          <a:p>
            <a:pPr indent="0" marL="0">
              <a:lnSpc>
                <a:spcPts val="2850"/>
              </a:lnSpc>
              <a:buNone/>
            </a:pPr>
            <a:r>
              <a:rPr lang="en-US" sz="2250" spc="-69" kern="0" dirty="0">
                <a:solidFill>
                  <a:srgbClr val="2C3F42"/>
                </a:solidFill>
                <a:latin typeface="Bitter Medium" pitchFamily="34" charset="0"/>
                <a:ea typeface="Bitter Medium" pitchFamily="34" charset="-122"/>
                <a:cs typeface="Bitter Medium" pitchFamily="34" charset="-120"/>
              </a:rPr>
              <a:t>Damn Vulnerable Apps</a:t>
            </a:r>
            <a:endParaRPr lang="en-US" sz="2250" dirty="0"/>
          </a:p>
        </p:txBody>
      </p:sp>
      <p:sp>
        <p:nvSpPr>
          <p:cNvPr id="3" name="Text 1"/>
          <p:cNvSpPr/>
          <p:nvPr/>
        </p:nvSpPr>
        <p:spPr>
          <a:xfrm>
            <a:off x="407194" y="916067"/>
            <a:ext cx="13816013" cy="186095"/>
          </a:xfrm>
          <a:prstGeom prst="rect">
            <a:avLst/>
          </a:prstGeom>
          <a:noFill/>
          <a:ln/>
        </p:spPr>
        <p:txBody>
          <a:bodyPr wrap="none" lIns="0" tIns="0" rIns="0" bIns="0" rtlCol="0" anchor="t"/>
          <a:lstStyle/>
          <a:p>
            <a:pPr indent="0" marL="0">
              <a:lnSpc>
                <a:spcPts val="1450"/>
              </a:lnSpc>
              <a:buNone/>
            </a:pPr>
            <a:r>
              <a:rPr lang="en-US" sz="900" spc="-18" kern="0" dirty="0">
                <a:solidFill>
                  <a:srgbClr val="2B2E3C"/>
                </a:solidFill>
                <a:latin typeface="Open Sans" pitchFamily="34" charset="0"/>
                <a:ea typeface="Open Sans" pitchFamily="34" charset="-122"/>
                <a:cs typeface="Open Sans" pitchFamily="34" charset="-120"/>
              </a:rPr>
              <a:t>AndroGoat: </a:t>
            </a:r>
            <a:pPr indent="0" marL="0">
              <a:lnSpc>
                <a:spcPts val="1450"/>
              </a:lnSpc>
              <a:buNone/>
            </a:pPr>
            <a:r>
              <a:rPr lang="en-US" sz="900" u="sng" spc="-18"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https://github.com/satishpatnayak/AndroGoat</a:t>
            </a:r>
            <a:endParaRPr lang="en-US" sz="900" dirty="0"/>
          </a:p>
        </p:txBody>
      </p:sp>
      <p:sp>
        <p:nvSpPr>
          <p:cNvPr id="4" name="Text 2"/>
          <p:cNvSpPr/>
          <p:nvPr/>
        </p:nvSpPr>
        <p:spPr>
          <a:xfrm>
            <a:off x="407194" y="1233011"/>
            <a:ext cx="13816013" cy="186095"/>
          </a:xfrm>
          <a:prstGeom prst="rect">
            <a:avLst/>
          </a:prstGeom>
          <a:noFill/>
          <a:ln/>
        </p:spPr>
        <p:txBody>
          <a:bodyPr wrap="none" lIns="0" tIns="0" rIns="0" bIns="0" rtlCol="0" anchor="t"/>
          <a:lstStyle/>
          <a:p>
            <a:pPr indent="0" marL="0">
              <a:lnSpc>
                <a:spcPts val="1450"/>
              </a:lnSpc>
              <a:buNone/>
            </a:pPr>
            <a:r>
              <a:rPr lang="en-US" sz="900" spc="-18" kern="0" dirty="0">
                <a:solidFill>
                  <a:srgbClr val="2B2E3C"/>
                </a:solidFill>
                <a:latin typeface="Open Sans" pitchFamily="34" charset="0"/>
                <a:ea typeface="Open Sans" pitchFamily="34" charset="-122"/>
                <a:cs typeface="Open Sans" pitchFamily="34" charset="-120"/>
              </a:rPr>
              <a:t>HexTree AttackSurface APK: </a:t>
            </a:r>
            <a:pPr indent="0" marL="0">
              <a:lnSpc>
                <a:spcPts val="1450"/>
              </a:lnSpc>
              <a:buNone/>
            </a:pPr>
            <a:r>
              <a:rPr lang="en-US" sz="900" u="sng" spc="-18" kern="0" dirty="0">
                <a:solidFill>
                  <a:srgbClr val="D2600F"/>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https://app.hextree.io/courses/intent-threat-surface/intents-and-activities/practice-startactivity</a:t>
            </a:r>
            <a:endParaRPr lang="en-US" sz="900" dirty="0"/>
          </a:p>
        </p:txBody>
      </p:sp>
      <p:pic>
        <p:nvPicPr>
          <p:cNvPr id="5" name="Image 0" descr="preencoded.png">    </p:cNvPr>
          <p:cNvPicPr>
            <a:picLocks noChangeAspect="1"/>
          </p:cNvPicPr>
          <p:nvPr/>
        </p:nvPicPr>
        <p:blipFill>
          <a:blip r:embed="rId3"/>
          <a:stretch>
            <a:fillRect/>
          </a:stretch>
        </p:blipFill>
        <p:spPr>
          <a:xfrm>
            <a:off x="407194" y="1549956"/>
            <a:ext cx="5847278" cy="2749034"/>
          </a:xfrm>
          <a:prstGeom prst="rect">
            <a:avLst/>
          </a:prstGeom>
        </p:spPr>
      </p:pic>
      <p:pic>
        <p:nvPicPr>
          <p:cNvPr id="6" name="Image 1" descr="preencoded.png">    </p:cNvPr>
          <p:cNvPicPr>
            <a:picLocks noChangeAspect="1"/>
          </p:cNvPicPr>
          <p:nvPr/>
        </p:nvPicPr>
        <p:blipFill>
          <a:blip r:embed="rId4"/>
          <a:stretch>
            <a:fillRect/>
          </a:stretch>
        </p:blipFill>
        <p:spPr>
          <a:xfrm>
            <a:off x="407194" y="4429839"/>
            <a:ext cx="8603575" cy="3163610"/>
          </a:xfrm>
          <a:prstGeom prst="rect">
            <a:avLst/>
          </a:prstGeom>
        </p:spPr>
      </p:pic>
      <p:sp>
        <p:nvSpPr>
          <p:cNvPr id="7" name="Text 3"/>
          <p:cNvSpPr/>
          <p:nvPr/>
        </p:nvSpPr>
        <p:spPr>
          <a:xfrm>
            <a:off x="407194" y="7724299"/>
            <a:ext cx="13816013" cy="186095"/>
          </a:xfrm>
          <a:prstGeom prst="rect">
            <a:avLst/>
          </a:prstGeom>
          <a:noFill/>
          <a:ln/>
        </p:spPr>
        <p:txBody>
          <a:bodyPr wrap="none" lIns="0" tIns="0" rIns="0" bIns="0" rtlCol="0" anchor="t"/>
          <a:lstStyle/>
          <a:p>
            <a:pPr indent="0" marL="0">
              <a:lnSpc>
                <a:spcPts val="1450"/>
              </a:lnSpc>
              <a:buNone/>
            </a:pPr>
            <a:endParaRPr lang="en-US" sz="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71876"/>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Identifying and Exploiting Authentication Flaws</a:t>
            </a:r>
            <a:endParaRPr lang="en-US" sz="4450" dirty="0"/>
          </a:p>
        </p:txBody>
      </p:sp>
      <p:sp>
        <p:nvSpPr>
          <p:cNvPr id="4" name="Shape 1"/>
          <p:cNvSpPr/>
          <p:nvPr/>
        </p:nvSpPr>
        <p:spPr>
          <a:xfrm>
            <a:off x="6280190" y="3429595"/>
            <a:ext cx="3664863" cy="3128129"/>
          </a:xfrm>
          <a:prstGeom prst="roundRect">
            <a:avLst>
              <a:gd name="adj" fmla="val 3046"/>
            </a:avLst>
          </a:prstGeom>
          <a:solidFill>
            <a:srgbClr val="FCE2CF"/>
          </a:solidFill>
          <a:ln w="7620">
            <a:solidFill>
              <a:srgbClr val="E2C8B5"/>
            </a:solidFill>
            <a:prstDash val="solid"/>
          </a:ln>
        </p:spPr>
      </p:sp>
      <p:sp>
        <p:nvSpPr>
          <p:cNvPr id="5" name="Text 2"/>
          <p:cNvSpPr/>
          <p:nvPr/>
        </p:nvSpPr>
        <p:spPr>
          <a:xfrm>
            <a:off x="6514624" y="3664029"/>
            <a:ext cx="3195995" cy="708660"/>
          </a:xfrm>
          <a:prstGeom prst="rect">
            <a:avLst/>
          </a:prstGeom>
          <a:noFill/>
          <a:ln/>
        </p:spPr>
        <p:txBody>
          <a:bodyPr wrap="squar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Assess Authentication Controls</a:t>
            </a:r>
            <a:endParaRPr lang="en-US" sz="2200" dirty="0"/>
          </a:p>
        </p:txBody>
      </p:sp>
      <p:sp>
        <p:nvSpPr>
          <p:cNvPr id="6" name="Text 3"/>
          <p:cNvSpPr/>
          <p:nvPr/>
        </p:nvSpPr>
        <p:spPr>
          <a:xfrm>
            <a:off x="6514624" y="4508778"/>
            <a:ext cx="3195995" cy="1814513"/>
          </a:xfrm>
          <a:prstGeom prst="rect">
            <a:avLst/>
          </a:prstGeom>
          <a:noFill/>
          <a:ln/>
        </p:spPr>
        <p:txBody>
          <a:bodyPr wrap="square" lIns="0" tIns="0" rIns="0" bIns="0" rtlCol="0" anchor="t"/>
          <a:lstStyle/>
          <a:p>
            <a:pPr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Assess authentication controls like password policies, multi-factor options, and account lockout mechanisms.</a:t>
            </a:r>
            <a:endParaRPr lang="en-US" sz="1750" dirty="0"/>
          </a:p>
        </p:txBody>
      </p:sp>
      <p:sp>
        <p:nvSpPr>
          <p:cNvPr id="7" name="Shape 4"/>
          <p:cNvSpPr/>
          <p:nvPr/>
        </p:nvSpPr>
        <p:spPr>
          <a:xfrm>
            <a:off x="10171867" y="3429595"/>
            <a:ext cx="3664863" cy="3128129"/>
          </a:xfrm>
          <a:prstGeom prst="roundRect">
            <a:avLst>
              <a:gd name="adj" fmla="val 3046"/>
            </a:avLst>
          </a:prstGeom>
          <a:solidFill>
            <a:srgbClr val="FCE2CF"/>
          </a:solidFill>
          <a:ln w="7620">
            <a:solidFill>
              <a:srgbClr val="E2C8B5"/>
            </a:solidFill>
            <a:prstDash val="solid"/>
          </a:ln>
        </p:spPr>
      </p:sp>
      <p:sp>
        <p:nvSpPr>
          <p:cNvPr id="8" name="Text 5"/>
          <p:cNvSpPr/>
          <p:nvPr/>
        </p:nvSpPr>
        <p:spPr>
          <a:xfrm>
            <a:off x="10406301" y="3664029"/>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Bypass Authentication</a:t>
            </a:r>
            <a:endParaRPr lang="en-US" sz="2200" dirty="0"/>
          </a:p>
        </p:txBody>
      </p:sp>
      <p:sp>
        <p:nvSpPr>
          <p:cNvPr id="9" name="Text 6"/>
          <p:cNvSpPr/>
          <p:nvPr/>
        </p:nvSpPr>
        <p:spPr>
          <a:xfrm>
            <a:off x="10406301" y="4154448"/>
            <a:ext cx="3195995"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Attempt to bypass, bruteforce, or otherwise circumvent authentication to gain unauthorized access to sensitive app functionality.</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3043118"/>
            <a:ext cx="5670590"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AndroGoat</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Verify PIN Functionality to download the invoice </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Attacking Android Inter-Component Communication</a:t>
            </a:r>
            <a:endParaRPr lang="en-US" sz="4450" dirty="0"/>
          </a:p>
        </p:txBody>
      </p:sp>
      <p:sp>
        <p:nvSpPr>
          <p:cNvPr id="4" name="Text 1"/>
          <p:cNvSpPr/>
          <p:nvPr/>
        </p:nvSpPr>
        <p:spPr>
          <a:xfrm>
            <a:off x="793790" y="3958828"/>
            <a:ext cx="7556421" cy="1088708"/>
          </a:xfrm>
          <a:prstGeom prst="rect">
            <a:avLst/>
          </a:prstGeom>
          <a:noFill/>
          <a:ln/>
        </p:spPr>
        <p:txBody>
          <a:bodyPr wrap="square" lIns="0" tIns="0" rIns="0" bIns="0" rtlCol="0" anchor="t"/>
          <a:lstStyle/>
          <a:p>
            <a:pPr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Android's open IPC model allows apps to share data and functionality, but can also enable unauthorized access if not properly secured.</a:t>
            </a:r>
            <a:endParaRPr lang="en-US" sz="1750" dirty="0"/>
          </a:p>
        </p:txBody>
      </p:sp>
      <p:sp>
        <p:nvSpPr>
          <p:cNvPr id="5" name="Text 2"/>
          <p:cNvSpPr/>
          <p:nvPr/>
        </p:nvSpPr>
        <p:spPr>
          <a:xfrm>
            <a:off x="793790" y="5302687"/>
            <a:ext cx="75564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Identify and analyze intent handling, URIs, and other IPC mechanisms for vulnerabilities that could lead to privilege escalation or data leakage.</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2734032"/>
            <a:ext cx="5670590"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AttackSurface APK</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Intents attacks</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Flag 8 : Activity checking function name</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Flag 10: Implicit Intent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66537"/>
            <a:ext cx="5670590"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Agenda</a:t>
            </a:r>
            <a:endParaRPr lang="en-US" sz="4450" dirty="0"/>
          </a:p>
        </p:txBody>
      </p:sp>
      <p:sp>
        <p:nvSpPr>
          <p:cNvPr id="3" name="Text 1"/>
          <p:cNvSpPr/>
          <p:nvPr/>
        </p:nvSpPr>
        <p:spPr>
          <a:xfrm>
            <a:off x="793790" y="2028944"/>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Introductions</a:t>
            </a:r>
            <a:endParaRPr lang="en-US" sz="1750" dirty="0"/>
          </a:p>
        </p:txBody>
      </p:sp>
      <p:sp>
        <p:nvSpPr>
          <p:cNvPr id="4" name="Text 2"/>
          <p:cNvSpPr/>
          <p:nvPr/>
        </p:nvSpPr>
        <p:spPr>
          <a:xfrm>
            <a:off x="793790" y="2561749"/>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Introduction to Android Application Structure</a:t>
            </a:r>
            <a:endParaRPr lang="en-US" sz="1750" dirty="0"/>
          </a:p>
        </p:txBody>
      </p:sp>
      <p:sp>
        <p:nvSpPr>
          <p:cNvPr id="5" name="Text 3"/>
          <p:cNvSpPr/>
          <p:nvPr/>
        </p:nvSpPr>
        <p:spPr>
          <a:xfrm>
            <a:off x="793790" y="3094553"/>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Platform Security Controls that protect Android app</a:t>
            </a:r>
            <a:endParaRPr lang="en-US" sz="1750" dirty="0"/>
          </a:p>
        </p:txBody>
      </p:sp>
      <p:sp>
        <p:nvSpPr>
          <p:cNvPr id="6" name="Text 4"/>
          <p:cNvSpPr/>
          <p:nvPr/>
        </p:nvSpPr>
        <p:spPr>
          <a:xfrm>
            <a:off x="793790" y="3627358"/>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Android Studio and Installing Emulator</a:t>
            </a:r>
            <a:endParaRPr lang="en-US" sz="1750" dirty="0"/>
          </a:p>
        </p:txBody>
      </p:sp>
      <p:sp>
        <p:nvSpPr>
          <p:cNvPr id="7" name="Text 5"/>
          <p:cNvSpPr/>
          <p:nvPr/>
        </p:nvSpPr>
        <p:spPr>
          <a:xfrm>
            <a:off x="793790" y="4160163"/>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Building a Simple Android App with Android Studio </a:t>
            </a:r>
            <a:endParaRPr lang="en-US" sz="1750" dirty="0"/>
          </a:p>
        </p:txBody>
      </p:sp>
      <p:sp>
        <p:nvSpPr>
          <p:cNvPr id="8" name="Text 6"/>
          <p:cNvSpPr/>
          <p:nvPr/>
        </p:nvSpPr>
        <p:spPr>
          <a:xfrm>
            <a:off x="793790" y="4692968"/>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Tools for pen testing Android App </a:t>
            </a:r>
            <a:endParaRPr lang="en-US" sz="1750" dirty="0"/>
          </a:p>
        </p:txBody>
      </p:sp>
      <p:sp>
        <p:nvSpPr>
          <p:cNvPr id="9" name="Text 7"/>
          <p:cNvSpPr/>
          <p:nvPr/>
        </p:nvSpPr>
        <p:spPr>
          <a:xfrm>
            <a:off x="793790" y="5225772"/>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Damn Vulnerable Apps for learning </a:t>
            </a:r>
            <a:endParaRPr lang="en-US" sz="1750" dirty="0"/>
          </a:p>
        </p:txBody>
      </p:sp>
      <p:sp>
        <p:nvSpPr>
          <p:cNvPr id="10" name="Text 8"/>
          <p:cNvSpPr/>
          <p:nvPr/>
        </p:nvSpPr>
        <p:spPr>
          <a:xfrm>
            <a:off x="793790" y="5758577"/>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Exploiting few vulnerabilities, </a:t>
            </a:r>
            <a:endParaRPr lang="en-US" sz="1750" dirty="0"/>
          </a:p>
        </p:txBody>
      </p:sp>
      <p:sp>
        <p:nvSpPr>
          <p:cNvPr id="11" name="Text 9"/>
          <p:cNvSpPr/>
          <p:nvPr/>
        </p:nvSpPr>
        <p:spPr>
          <a:xfrm>
            <a:off x="793790" y="6291382"/>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Next Steps to take it further</a:t>
            </a:r>
            <a:endParaRPr lang="en-US" sz="1750" dirty="0"/>
          </a:p>
        </p:txBody>
      </p:sp>
      <p:sp>
        <p:nvSpPr>
          <p:cNvPr id="12" name="Text 10"/>
          <p:cNvSpPr/>
          <p:nvPr/>
        </p:nvSpPr>
        <p:spPr>
          <a:xfrm>
            <a:off x="793790" y="7000042"/>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MyDevices Beta</a:t>
            </a:r>
            <a:endParaRPr lang="en-US" sz="44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844391"/>
            <a:ext cx="130428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Automated Android Pentesting Tools and Frameworks</a:t>
            </a:r>
            <a:endParaRPr lang="en-US" sz="4450" dirty="0"/>
          </a:p>
        </p:txBody>
      </p:sp>
      <p:sp>
        <p:nvSpPr>
          <p:cNvPr id="3" name="Text 1"/>
          <p:cNvSpPr/>
          <p:nvPr/>
        </p:nvSpPr>
        <p:spPr>
          <a:xfrm>
            <a:off x="793790" y="26814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Frida enables dynamic instrumentation for runtime analysis and exploit development.</a:t>
            </a:r>
            <a:endParaRPr lang="en-US" sz="1750" dirty="0"/>
          </a:p>
        </p:txBody>
      </p:sp>
      <p:sp>
        <p:nvSpPr>
          <p:cNvPr id="4" name="Text 2"/>
          <p:cNvSpPr/>
          <p:nvPr/>
        </p:nvSpPr>
        <p:spPr>
          <a:xfrm>
            <a:off x="793790" y="34865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MobSF is an open-source, all-in-one mobile app pentesting framework.</a:t>
            </a:r>
            <a:endParaRPr lang="en-US" sz="1750" dirty="0"/>
          </a:p>
        </p:txBody>
      </p:sp>
      <p:sp>
        <p:nvSpPr>
          <p:cNvPr id="5" name="Text 3"/>
          <p:cNvSpPr/>
          <p:nvPr/>
        </p:nvSpPr>
        <p:spPr>
          <a:xfrm>
            <a:off x="793790" y="429160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Drozer is a comprehensive security assessment and exploitation framework for Android.</a:t>
            </a:r>
            <a:endParaRPr lang="en-US" sz="1750" dirty="0"/>
          </a:p>
        </p:txBody>
      </p:sp>
      <p:sp>
        <p:nvSpPr>
          <p:cNvPr id="6" name="Text 4"/>
          <p:cNvSpPr/>
          <p:nvPr/>
        </p:nvSpPr>
        <p:spPr>
          <a:xfrm>
            <a:off x="793790" y="509670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Apktool allows for reverse-engineering, modifying, and rebuilding Android apps.</a:t>
            </a:r>
            <a:endParaRPr lang="en-US" sz="1750" dirty="0"/>
          </a:p>
        </p:txBody>
      </p:sp>
      <p:pic>
        <p:nvPicPr>
          <p:cNvPr id="7" name="Image 0" descr="preencoded.png">    </p:cNvPr>
          <p:cNvPicPr>
            <a:picLocks noChangeAspect="1"/>
          </p:cNvPicPr>
          <p:nvPr/>
        </p:nvPicPr>
        <p:blipFill>
          <a:blip r:embed="rId1"/>
          <a:stretch>
            <a:fillRect/>
          </a:stretch>
        </p:blipFill>
        <p:spPr>
          <a:xfrm>
            <a:off x="7599521" y="2857262"/>
            <a:ext cx="6244709" cy="42726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2510195"/>
            <a:ext cx="7363897"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MobSF Framework and Demo</a:t>
            </a:r>
            <a:endParaRPr lang="en-US" sz="4450" dirty="0"/>
          </a:p>
        </p:txBody>
      </p:sp>
      <p:sp>
        <p:nvSpPr>
          <p:cNvPr id="3" name="Text 1"/>
          <p:cNvSpPr/>
          <p:nvPr/>
        </p:nvSpPr>
        <p:spPr>
          <a:xfrm>
            <a:off x="793790" y="3672602"/>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MobSF: </a:t>
            </a:r>
            <a:pPr indent="0" marL="0">
              <a:lnSpc>
                <a:spcPts val="2850"/>
              </a:lnSpc>
              <a:buNone/>
            </a:pPr>
            <a:r>
              <a:rPr lang="en-US" sz="1750" u="sng" spc="-36" kern="0"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https://github.com/MobSF/Mobile-Security-Framework-MobSF</a:t>
            </a:r>
            <a:endParaRPr lang="en-US" sz="1750" dirty="0"/>
          </a:p>
        </p:txBody>
      </p:sp>
      <p:sp>
        <p:nvSpPr>
          <p:cNvPr id="4" name="Shape 2"/>
          <p:cNvSpPr/>
          <p:nvPr/>
        </p:nvSpPr>
        <p:spPr>
          <a:xfrm>
            <a:off x="793790" y="4290655"/>
            <a:ext cx="13042821" cy="1428750"/>
          </a:xfrm>
          <a:prstGeom prst="roundRect">
            <a:avLst>
              <a:gd name="adj" fmla="val 6668"/>
            </a:avLst>
          </a:prstGeom>
          <a:solidFill>
            <a:srgbClr val="FCE2CF"/>
          </a:solidFill>
          <a:ln/>
        </p:spPr>
      </p:sp>
      <p:sp>
        <p:nvSpPr>
          <p:cNvPr id="5" name="Shape 3"/>
          <p:cNvSpPr/>
          <p:nvPr/>
        </p:nvSpPr>
        <p:spPr>
          <a:xfrm>
            <a:off x="782479" y="4290655"/>
            <a:ext cx="13065443" cy="1428750"/>
          </a:xfrm>
          <a:prstGeom prst="roundRect">
            <a:avLst>
              <a:gd name="adj" fmla="val 2381"/>
            </a:avLst>
          </a:prstGeom>
          <a:solidFill>
            <a:srgbClr val="FCE2CF"/>
          </a:solidFill>
          <a:ln/>
        </p:spPr>
      </p:sp>
      <p:sp>
        <p:nvSpPr>
          <p:cNvPr id="6" name="Text 4"/>
          <p:cNvSpPr/>
          <p:nvPr/>
        </p:nvSpPr>
        <p:spPr>
          <a:xfrm>
            <a:off x="1009293" y="4460677"/>
            <a:ext cx="12611814"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highlight>
                  <a:srgbClr val="FCE2CF"/>
                </a:highlight>
                <a:latin typeface="Consolas" pitchFamily="34" charset="0"/>
                <a:ea typeface="Consolas" pitchFamily="34" charset="-122"/>
                <a:cs typeface="Consolas" pitchFamily="34" charset="-120"/>
              </a:rPr>
              <a:t>docker pull opensecurity/mobile-security-framework-mobsf:latest </a:t>
            </a:r>
            <a:endParaRPr lang="en-US" sz="1750" dirty="0"/>
          </a:p>
          <a:p>
            <a:pPr indent="0" marL="0">
              <a:lnSpc>
                <a:spcPts val="2850"/>
              </a:lnSpc>
              <a:buNone/>
            </a:pPr>
            <a:endParaRPr lang="en-US" sz="1750" dirty="0"/>
          </a:p>
          <a:p>
            <a:pPr indent="0" marL="0">
              <a:lnSpc>
                <a:spcPts val="2850"/>
              </a:lnSpc>
              <a:buNone/>
            </a:pPr>
            <a:r>
              <a:rPr lang="en-US" sz="1750" spc="-36" kern="0" dirty="0">
                <a:solidFill>
                  <a:srgbClr val="2B2E3C"/>
                </a:solidFill>
                <a:highlight>
                  <a:srgbClr val="FCE2CF"/>
                </a:highlight>
                <a:latin typeface="Consolas" pitchFamily="34" charset="0"/>
                <a:ea typeface="Consolas" pitchFamily="34" charset="-122"/>
                <a:cs typeface="Consolas" pitchFamily="34" charset="-120"/>
              </a:rPr>
              <a:t>docker run -it --rm -p 8000:8000 opensecurity/mobile-security-framework-mobsf:latest</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25329" y="569833"/>
            <a:ext cx="5181243" cy="647700"/>
          </a:xfrm>
          <a:prstGeom prst="rect">
            <a:avLst/>
          </a:prstGeom>
          <a:noFill/>
          <a:ln/>
        </p:spPr>
        <p:txBody>
          <a:bodyPr wrap="none" lIns="0" tIns="0" rIns="0" bIns="0" rtlCol="0" anchor="t"/>
          <a:lstStyle/>
          <a:p>
            <a:pPr indent="0" marL="0">
              <a:lnSpc>
                <a:spcPts val="5050"/>
              </a:lnSpc>
              <a:buNone/>
            </a:pPr>
            <a:r>
              <a:rPr lang="en-US" sz="4050" spc="-122" kern="0" dirty="0">
                <a:solidFill>
                  <a:srgbClr val="2C3F42"/>
                </a:solidFill>
                <a:latin typeface="Bitter Medium" pitchFamily="34" charset="0"/>
                <a:ea typeface="Bitter Medium" pitchFamily="34" charset="-122"/>
                <a:cs typeface="Bitter Medium" pitchFamily="34" charset="-120"/>
              </a:rPr>
              <a:t>Thank You!!</a:t>
            </a:r>
            <a:endParaRPr lang="en-US" sz="4050" dirty="0"/>
          </a:p>
        </p:txBody>
      </p:sp>
      <p:pic>
        <p:nvPicPr>
          <p:cNvPr id="3" name="Image 0" descr="preencoded.png">    </p:cNvPr>
          <p:cNvPicPr>
            <a:picLocks noChangeAspect="1"/>
          </p:cNvPicPr>
          <p:nvPr/>
        </p:nvPicPr>
        <p:blipFill>
          <a:blip r:embed="rId1"/>
          <a:stretch>
            <a:fillRect/>
          </a:stretch>
        </p:blipFill>
        <p:spPr>
          <a:xfrm>
            <a:off x="725329" y="1631990"/>
            <a:ext cx="6183035" cy="5463659"/>
          </a:xfrm>
          <a:prstGeom prst="rect">
            <a:avLst/>
          </a:prstGeom>
        </p:spPr>
      </p:pic>
      <p:sp>
        <p:nvSpPr>
          <p:cNvPr id="4" name="Text 1"/>
          <p:cNvSpPr/>
          <p:nvPr/>
        </p:nvSpPr>
        <p:spPr>
          <a:xfrm>
            <a:off x="725329" y="7328773"/>
            <a:ext cx="13179743" cy="331589"/>
          </a:xfrm>
          <a:prstGeom prst="rect">
            <a:avLst/>
          </a:prstGeom>
          <a:noFill/>
          <a:ln/>
        </p:spPr>
        <p:txBody>
          <a:bodyPr wrap="none" lIns="0" tIns="0" rIns="0" bIns="0" rtlCol="0" anchor="t"/>
          <a:lstStyle/>
          <a:p>
            <a:pPr indent="0" marL="0">
              <a:lnSpc>
                <a:spcPts val="2600"/>
              </a:lnSpc>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6022" y="438626"/>
            <a:ext cx="3972163" cy="496491"/>
          </a:xfrm>
          <a:prstGeom prst="rect">
            <a:avLst/>
          </a:prstGeom>
          <a:noFill/>
          <a:ln/>
        </p:spPr>
        <p:txBody>
          <a:bodyPr wrap="none" lIns="0" tIns="0" rIns="0" bIns="0" rtlCol="0" anchor="t"/>
          <a:lstStyle/>
          <a:p>
            <a:pPr indent="0" marL="0">
              <a:lnSpc>
                <a:spcPts val="3900"/>
              </a:lnSpc>
              <a:buNone/>
            </a:pPr>
            <a:r>
              <a:rPr lang="en-US" sz="3100" spc="-94" kern="0" dirty="0">
                <a:solidFill>
                  <a:srgbClr val="2C3F42"/>
                </a:solidFill>
                <a:latin typeface="Bitter Medium" pitchFamily="34" charset="0"/>
                <a:ea typeface="Bitter Medium" pitchFamily="34" charset="-122"/>
                <a:cs typeface="Bitter Medium" pitchFamily="34" charset="-120"/>
              </a:rPr>
              <a:t>Agenda</a:t>
            </a:r>
            <a:endParaRPr lang="en-US" sz="3100" dirty="0"/>
          </a:p>
        </p:txBody>
      </p:sp>
      <p:sp>
        <p:nvSpPr>
          <p:cNvPr id="3" name="Text 1"/>
          <p:cNvSpPr/>
          <p:nvPr/>
        </p:nvSpPr>
        <p:spPr>
          <a:xfrm>
            <a:off x="556022" y="1252776"/>
            <a:ext cx="13518356" cy="317659"/>
          </a:xfrm>
          <a:prstGeom prst="rect">
            <a:avLst/>
          </a:prstGeom>
          <a:noFill/>
          <a:ln/>
        </p:spPr>
        <p:txBody>
          <a:bodyPr wrap="none" lIns="0" tIns="0" rIns="0" bIns="0" rtlCol="0" anchor="t"/>
          <a:lstStyle/>
          <a:p>
            <a:pPr indent="0" marL="0">
              <a:lnSpc>
                <a:spcPts val="2500"/>
              </a:lnSpc>
              <a:buNone/>
            </a:pPr>
            <a:r>
              <a:rPr lang="en-US" sz="1550" spc="-25" kern="0" dirty="0">
                <a:solidFill>
                  <a:srgbClr val="2B2E3C"/>
                </a:solidFill>
                <a:latin typeface="Open Sans" pitchFamily="34" charset="0"/>
                <a:ea typeface="Open Sans" pitchFamily="34" charset="-122"/>
                <a:cs typeface="Open Sans" pitchFamily="34" charset="-120"/>
              </a:rPr>
              <a:t>Topics Estimated Timeline</a:t>
            </a:r>
            <a:endParaRPr lang="en-US" sz="1550" dirty="0"/>
          </a:p>
        </p:txBody>
      </p:sp>
      <p:sp>
        <p:nvSpPr>
          <p:cNvPr id="4" name="Shape 2"/>
          <p:cNvSpPr/>
          <p:nvPr/>
        </p:nvSpPr>
        <p:spPr>
          <a:xfrm>
            <a:off x="7303770" y="1749147"/>
            <a:ext cx="22860" cy="5608915"/>
          </a:xfrm>
          <a:prstGeom prst="roundRect">
            <a:avLst>
              <a:gd name="adj" fmla="val 291921"/>
            </a:avLst>
          </a:prstGeom>
          <a:solidFill>
            <a:srgbClr val="E2C8B5"/>
          </a:solidFill>
          <a:ln/>
        </p:spPr>
      </p:sp>
      <p:sp>
        <p:nvSpPr>
          <p:cNvPr id="5" name="Shape 3"/>
          <p:cNvSpPr/>
          <p:nvPr/>
        </p:nvSpPr>
        <p:spPr>
          <a:xfrm>
            <a:off x="6643033" y="2055376"/>
            <a:ext cx="556022" cy="22860"/>
          </a:xfrm>
          <a:prstGeom prst="roundRect">
            <a:avLst>
              <a:gd name="adj" fmla="val 291921"/>
            </a:avLst>
          </a:prstGeom>
          <a:solidFill>
            <a:srgbClr val="E2C8B5"/>
          </a:solidFill>
          <a:ln/>
        </p:spPr>
      </p:sp>
      <p:sp>
        <p:nvSpPr>
          <p:cNvPr id="6" name="Shape 4"/>
          <p:cNvSpPr/>
          <p:nvPr/>
        </p:nvSpPr>
        <p:spPr>
          <a:xfrm>
            <a:off x="7176195" y="1927860"/>
            <a:ext cx="278011" cy="278011"/>
          </a:xfrm>
          <a:prstGeom prst="roundRect">
            <a:avLst>
              <a:gd name="adj" fmla="val 24004"/>
            </a:avLst>
          </a:prstGeom>
          <a:solidFill>
            <a:srgbClr val="FCE2CF"/>
          </a:solidFill>
          <a:ln w="7620">
            <a:solidFill>
              <a:srgbClr val="E2C8B5"/>
            </a:solidFill>
            <a:prstDash val="solid"/>
          </a:ln>
        </p:spPr>
      </p:sp>
      <p:sp>
        <p:nvSpPr>
          <p:cNvPr id="7" name="Text 5"/>
          <p:cNvSpPr/>
          <p:nvPr/>
        </p:nvSpPr>
        <p:spPr>
          <a:xfrm>
            <a:off x="4058126" y="1907977"/>
            <a:ext cx="2383274" cy="297894"/>
          </a:xfrm>
          <a:prstGeom prst="rect">
            <a:avLst/>
          </a:prstGeom>
          <a:noFill/>
          <a:ln/>
        </p:spPr>
        <p:txBody>
          <a:bodyPr wrap="none" lIns="0" tIns="0" rIns="0" bIns="0" rtlCol="0" anchor="t"/>
          <a:lstStyle/>
          <a:p>
            <a:pPr algn="r" indent="0" marL="0">
              <a:lnSpc>
                <a:spcPts val="2300"/>
              </a:lnSpc>
              <a:buNone/>
            </a:pPr>
            <a:r>
              <a:rPr lang="en-US" sz="1850" spc="-56" kern="0" dirty="0">
                <a:solidFill>
                  <a:srgbClr val="2B2E3C"/>
                </a:solidFill>
                <a:latin typeface="Bitter Medium" pitchFamily="34" charset="0"/>
                <a:ea typeface="Bitter Medium" pitchFamily="34" charset="-122"/>
                <a:cs typeface="Bitter Medium" pitchFamily="34" charset="-120"/>
              </a:rPr>
              <a:t>Start @ 1 PM EST</a:t>
            </a:r>
            <a:endParaRPr lang="en-US" sz="1850" dirty="0"/>
          </a:p>
        </p:txBody>
      </p:sp>
      <p:sp>
        <p:nvSpPr>
          <p:cNvPr id="8" name="Text 6"/>
          <p:cNvSpPr/>
          <p:nvPr/>
        </p:nvSpPr>
        <p:spPr>
          <a:xfrm>
            <a:off x="556022" y="2301121"/>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Introductions</a:t>
            </a:r>
            <a:endParaRPr lang="en-US" sz="1250" dirty="0"/>
          </a:p>
        </p:txBody>
      </p:sp>
      <p:sp>
        <p:nvSpPr>
          <p:cNvPr id="9" name="Text 7"/>
          <p:cNvSpPr/>
          <p:nvPr/>
        </p:nvSpPr>
        <p:spPr>
          <a:xfrm>
            <a:off x="556022" y="2674382"/>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Introduction to Android Application Structure</a:t>
            </a:r>
            <a:endParaRPr lang="en-US" sz="1250" dirty="0"/>
          </a:p>
        </p:txBody>
      </p:sp>
      <p:sp>
        <p:nvSpPr>
          <p:cNvPr id="10" name="Text 8"/>
          <p:cNvSpPr/>
          <p:nvPr/>
        </p:nvSpPr>
        <p:spPr>
          <a:xfrm>
            <a:off x="556022" y="3047643"/>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Platform Security Controls that protect Android app</a:t>
            </a:r>
            <a:endParaRPr lang="en-US" sz="1250" dirty="0"/>
          </a:p>
        </p:txBody>
      </p:sp>
      <p:sp>
        <p:nvSpPr>
          <p:cNvPr id="11" name="Text 9"/>
          <p:cNvSpPr/>
          <p:nvPr/>
        </p:nvSpPr>
        <p:spPr>
          <a:xfrm>
            <a:off x="556022" y="3420904"/>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Core Android App Components</a:t>
            </a:r>
            <a:endParaRPr lang="en-US" sz="1250" dirty="0"/>
          </a:p>
        </p:txBody>
      </p:sp>
      <p:sp>
        <p:nvSpPr>
          <p:cNvPr id="12" name="Shape 10"/>
          <p:cNvSpPr/>
          <p:nvPr/>
        </p:nvSpPr>
        <p:spPr>
          <a:xfrm>
            <a:off x="7431345" y="2849642"/>
            <a:ext cx="556022" cy="22860"/>
          </a:xfrm>
          <a:prstGeom prst="roundRect">
            <a:avLst>
              <a:gd name="adj" fmla="val 291921"/>
            </a:avLst>
          </a:prstGeom>
          <a:solidFill>
            <a:srgbClr val="E2C8B5"/>
          </a:solidFill>
          <a:ln/>
        </p:spPr>
      </p:sp>
      <p:sp>
        <p:nvSpPr>
          <p:cNvPr id="13" name="Shape 11"/>
          <p:cNvSpPr/>
          <p:nvPr/>
        </p:nvSpPr>
        <p:spPr>
          <a:xfrm>
            <a:off x="7176195" y="2722126"/>
            <a:ext cx="278011" cy="278011"/>
          </a:xfrm>
          <a:prstGeom prst="roundRect">
            <a:avLst>
              <a:gd name="adj" fmla="val 24004"/>
            </a:avLst>
          </a:prstGeom>
          <a:solidFill>
            <a:srgbClr val="FCE2CF"/>
          </a:solidFill>
          <a:ln w="7620">
            <a:solidFill>
              <a:srgbClr val="E2C8B5"/>
            </a:solidFill>
            <a:prstDash val="solid"/>
          </a:ln>
        </p:spPr>
      </p:sp>
      <p:sp>
        <p:nvSpPr>
          <p:cNvPr id="14" name="Text 12"/>
          <p:cNvSpPr/>
          <p:nvPr/>
        </p:nvSpPr>
        <p:spPr>
          <a:xfrm>
            <a:off x="8189000" y="2702242"/>
            <a:ext cx="2383274" cy="297894"/>
          </a:xfrm>
          <a:prstGeom prst="rect">
            <a:avLst/>
          </a:prstGeom>
          <a:noFill/>
          <a:ln/>
        </p:spPr>
        <p:txBody>
          <a:bodyPr wrap="none" lIns="0" tIns="0" rIns="0" bIns="0" rtlCol="0" anchor="t"/>
          <a:lstStyle/>
          <a:p>
            <a:pPr algn="l" indent="0" marL="0">
              <a:lnSpc>
                <a:spcPts val="2300"/>
              </a:lnSpc>
              <a:buNone/>
            </a:pPr>
            <a:r>
              <a:rPr lang="en-US" sz="1850" spc="-56" kern="0" dirty="0">
                <a:solidFill>
                  <a:srgbClr val="2B2E3C"/>
                </a:solidFill>
                <a:latin typeface="Bitter Medium" pitchFamily="34" charset="0"/>
                <a:ea typeface="Bitter Medium" pitchFamily="34" charset="-122"/>
                <a:cs typeface="Bitter Medium" pitchFamily="34" charset="-120"/>
              </a:rPr>
              <a:t>2 PM EST</a:t>
            </a:r>
            <a:endParaRPr lang="en-US" sz="1850" dirty="0"/>
          </a:p>
        </p:txBody>
      </p:sp>
      <p:sp>
        <p:nvSpPr>
          <p:cNvPr id="15" name="Text 13"/>
          <p:cNvSpPr/>
          <p:nvPr/>
        </p:nvSpPr>
        <p:spPr>
          <a:xfrm>
            <a:off x="8189000" y="3095387"/>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Android Studio and Installing Emulator</a:t>
            </a:r>
            <a:endParaRPr lang="en-US" sz="1250" dirty="0"/>
          </a:p>
        </p:txBody>
      </p:sp>
      <p:sp>
        <p:nvSpPr>
          <p:cNvPr id="16" name="Text 14"/>
          <p:cNvSpPr/>
          <p:nvPr/>
        </p:nvSpPr>
        <p:spPr>
          <a:xfrm>
            <a:off x="8189000" y="3468648"/>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Building a Simple Android App with Android Studio </a:t>
            </a:r>
            <a:endParaRPr lang="en-US" sz="1250" dirty="0"/>
          </a:p>
        </p:txBody>
      </p:sp>
      <p:sp>
        <p:nvSpPr>
          <p:cNvPr id="17" name="Text 15"/>
          <p:cNvSpPr/>
          <p:nvPr/>
        </p:nvSpPr>
        <p:spPr>
          <a:xfrm>
            <a:off x="8189000" y="3841909"/>
            <a:ext cx="5885378" cy="635318"/>
          </a:xfrm>
          <a:prstGeom prst="rect">
            <a:avLst/>
          </a:prstGeom>
          <a:noFill/>
          <a:ln/>
        </p:spPr>
        <p:txBody>
          <a:bodyPr wrap="squar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Common vulnerabilities in Android app and Mobile OWASP Top 10 </a:t>
            </a:r>
            <a:endParaRPr lang="en-US" sz="1250" dirty="0"/>
          </a:p>
        </p:txBody>
      </p:sp>
      <p:sp>
        <p:nvSpPr>
          <p:cNvPr id="18" name="Text 16"/>
          <p:cNvSpPr/>
          <p:nvPr/>
        </p:nvSpPr>
        <p:spPr>
          <a:xfrm>
            <a:off x="8189000" y="4572476"/>
            <a:ext cx="5885378" cy="317659"/>
          </a:xfrm>
          <a:prstGeom prst="rect">
            <a:avLst/>
          </a:prstGeom>
          <a:noFill/>
          <a:ln/>
        </p:spPr>
        <p:txBody>
          <a:bodyPr wrap="none" lIns="0" tIns="0" rIns="0" bIns="0" rtlCol="0" anchor="t"/>
          <a:lstStyle/>
          <a:p>
            <a:pPr algn="l" indent="0" marL="0">
              <a:lnSpc>
                <a:spcPts val="2500"/>
              </a:lnSpc>
              <a:buNone/>
            </a:pPr>
            <a:endParaRPr lang="en-US" sz="1550" dirty="0"/>
          </a:p>
        </p:txBody>
      </p:sp>
      <p:sp>
        <p:nvSpPr>
          <p:cNvPr id="19" name="Shape 17"/>
          <p:cNvSpPr/>
          <p:nvPr/>
        </p:nvSpPr>
        <p:spPr>
          <a:xfrm>
            <a:off x="6643033" y="4362450"/>
            <a:ext cx="556022" cy="22860"/>
          </a:xfrm>
          <a:prstGeom prst="roundRect">
            <a:avLst>
              <a:gd name="adj" fmla="val 291921"/>
            </a:avLst>
          </a:prstGeom>
          <a:solidFill>
            <a:srgbClr val="E2C8B5"/>
          </a:solidFill>
          <a:ln/>
        </p:spPr>
      </p:sp>
      <p:sp>
        <p:nvSpPr>
          <p:cNvPr id="20" name="Shape 18"/>
          <p:cNvSpPr/>
          <p:nvPr/>
        </p:nvSpPr>
        <p:spPr>
          <a:xfrm>
            <a:off x="7176195" y="4234934"/>
            <a:ext cx="278011" cy="278011"/>
          </a:xfrm>
          <a:prstGeom prst="roundRect">
            <a:avLst>
              <a:gd name="adj" fmla="val 24004"/>
            </a:avLst>
          </a:prstGeom>
          <a:solidFill>
            <a:srgbClr val="FCE2CF"/>
          </a:solidFill>
          <a:ln w="7620">
            <a:solidFill>
              <a:srgbClr val="E2C8B5"/>
            </a:solidFill>
            <a:prstDash val="solid"/>
          </a:ln>
        </p:spPr>
      </p:sp>
      <p:sp>
        <p:nvSpPr>
          <p:cNvPr id="21" name="Text 19"/>
          <p:cNvSpPr/>
          <p:nvPr/>
        </p:nvSpPr>
        <p:spPr>
          <a:xfrm>
            <a:off x="4058126" y="4215051"/>
            <a:ext cx="2383274" cy="297894"/>
          </a:xfrm>
          <a:prstGeom prst="rect">
            <a:avLst/>
          </a:prstGeom>
          <a:noFill/>
          <a:ln/>
        </p:spPr>
        <p:txBody>
          <a:bodyPr wrap="none" lIns="0" tIns="0" rIns="0" bIns="0" rtlCol="0" anchor="t"/>
          <a:lstStyle/>
          <a:p>
            <a:pPr algn="r" indent="0" marL="0">
              <a:lnSpc>
                <a:spcPts val="2300"/>
              </a:lnSpc>
              <a:buNone/>
            </a:pPr>
            <a:r>
              <a:rPr lang="en-US" sz="1850" spc="-56" kern="0" dirty="0">
                <a:solidFill>
                  <a:srgbClr val="2B2E3C"/>
                </a:solidFill>
                <a:latin typeface="Bitter Medium" pitchFamily="34" charset="0"/>
                <a:ea typeface="Bitter Medium" pitchFamily="34" charset="-122"/>
                <a:cs typeface="Bitter Medium" pitchFamily="34" charset="-120"/>
              </a:rPr>
              <a:t>3 PM EST</a:t>
            </a:r>
            <a:endParaRPr lang="en-US" sz="1850" dirty="0"/>
          </a:p>
        </p:txBody>
      </p:sp>
      <p:sp>
        <p:nvSpPr>
          <p:cNvPr id="22" name="Text 20"/>
          <p:cNvSpPr/>
          <p:nvPr/>
        </p:nvSpPr>
        <p:spPr>
          <a:xfrm>
            <a:off x="556022" y="4608195"/>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Static Code Analysis Techniques</a:t>
            </a:r>
            <a:endParaRPr lang="en-US" sz="1250" dirty="0"/>
          </a:p>
        </p:txBody>
      </p:sp>
      <p:sp>
        <p:nvSpPr>
          <p:cNvPr id="23" name="Text 21"/>
          <p:cNvSpPr/>
          <p:nvPr/>
        </p:nvSpPr>
        <p:spPr>
          <a:xfrm>
            <a:off x="556022" y="4981456"/>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Dynamic Code Analysis Techniques</a:t>
            </a:r>
            <a:endParaRPr lang="en-US" sz="1250" dirty="0"/>
          </a:p>
        </p:txBody>
      </p:sp>
      <p:sp>
        <p:nvSpPr>
          <p:cNvPr id="24" name="Text 22"/>
          <p:cNvSpPr/>
          <p:nvPr/>
        </p:nvSpPr>
        <p:spPr>
          <a:xfrm>
            <a:off x="556022" y="5354717"/>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Tools for pen testing Android App </a:t>
            </a:r>
            <a:endParaRPr lang="en-US" sz="1250" dirty="0"/>
          </a:p>
        </p:txBody>
      </p:sp>
      <p:sp>
        <p:nvSpPr>
          <p:cNvPr id="25" name="Text 23"/>
          <p:cNvSpPr/>
          <p:nvPr/>
        </p:nvSpPr>
        <p:spPr>
          <a:xfrm>
            <a:off x="556022" y="5727978"/>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Damn Vulnerable Apps for learning</a:t>
            </a:r>
            <a:endParaRPr lang="en-US" sz="1250" dirty="0"/>
          </a:p>
        </p:txBody>
      </p:sp>
      <p:sp>
        <p:nvSpPr>
          <p:cNvPr id="26" name="Text 24"/>
          <p:cNvSpPr/>
          <p:nvPr/>
        </p:nvSpPr>
        <p:spPr>
          <a:xfrm>
            <a:off x="556022" y="6101239"/>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Installing Burp Certificate on Emulator/Device for Proxy </a:t>
            </a:r>
            <a:endParaRPr lang="en-US" sz="1250" dirty="0"/>
          </a:p>
        </p:txBody>
      </p:sp>
      <p:sp>
        <p:nvSpPr>
          <p:cNvPr id="27" name="Shape 25"/>
          <p:cNvSpPr/>
          <p:nvPr/>
        </p:nvSpPr>
        <p:spPr>
          <a:xfrm>
            <a:off x="7431345" y="5702618"/>
            <a:ext cx="556022" cy="22860"/>
          </a:xfrm>
          <a:prstGeom prst="roundRect">
            <a:avLst>
              <a:gd name="adj" fmla="val 291921"/>
            </a:avLst>
          </a:prstGeom>
          <a:solidFill>
            <a:srgbClr val="E2C8B5"/>
          </a:solidFill>
          <a:ln/>
        </p:spPr>
      </p:sp>
      <p:sp>
        <p:nvSpPr>
          <p:cNvPr id="28" name="Shape 26"/>
          <p:cNvSpPr/>
          <p:nvPr/>
        </p:nvSpPr>
        <p:spPr>
          <a:xfrm>
            <a:off x="7176195" y="5575102"/>
            <a:ext cx="278011" cy="278011"/>
          </a:xfrm>
          <a:prstGeom prst="roundRect">
            <a:avLst>
              <a:gd name="adj" fmla="val 24004"/>
            </a:avLst>
          </a:prstGeom>
          <a:solidFill>
            <a:srgbClr val="FCE2CF"/>
          </a:solidFill>
          <a:ln w="7620">
            <a:solidFill>
              <a:srgbClr val="E2C8B5"/>
            </a:solidFill>
            <a:prstDash val="solid"/>
          </a:ln>
        </p:spPr>
      </p:sp>
      <p:sp>
        <p:nvSpPr>
          <p:cNvPr id="29" name="Text 27"/>
          <p:cNvSpPr/>
          <p:nvPr/>
        </p:nvSpPr>
        <p:spPr>
          <a:xfrm>
            <a:off x="8189000" y="5555218"/>
            <a:ext cx="2383274" cy="297894"/>
          </a:xfrm>
          <a:prstGeom prst="rect">
            <a:avLst/>
          </a:prstGeom>
          <a:noFill/>
          <a:ln/>
        </p:spPr>
        <p:txBody>
          <a:bodyPr wrap="none" lIns="0" tIns="0" rIns="0" bIns="0" rtlCol="0" anchor="t"/>
          <a:lstStyle/>
          <a:p>
            <a:pPr algn="l" indent="0" marL="0">
              <a:lnSpc>
                <a:spcPts val="2300"/>
              </a:lnSpc>
              <a:buNone/>
            </a:pPr>
            <a:r>
              <a:rPr lang="en-US" sz="1850" spc="-56" kern="0" dirty="0">
                <a:solidFill>
                  <a:srgbClr val="2B2E3C"/>
                </a:solidFill>
                <a:latin typeface="Bitter Medium" pitchFamily="34" charset="0"/>
                <a:ea typeface="Bitter Medium" pitchFamily="34" charset="-122"/>
                <a:cs typeface="Bitter Medium" pitchFamily="34" charset="-120"/>
              </a:rPr>
              <a:t>4 PM </a:t>
            </a:r>
            <a:endParaRPr lang="en-US" sz="1850" dirty="0"/>
          </a:p>
        </p:txBody>
      </p:sp>
      <p:sp>
        <p:nvSpPr>
          <p:cNvPr id="30" name="Text 28"/>
          <p:cNvSpPr/>
          <p:nvPr/>
        </p:nvSpPr>
        <p:spPr>
          <a:xfrm>
            <a:off x="8189000" y="5948363"/>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Exploiting few vulnerabilities, </a:t>
            </a:r>
            <a:endParaRPr lang="en-US" sz="1250" dirty="0"/>
          </a:p>
        </p:txBody>
      </p:sp>
      <p:sp>
        <p:nvSpPr>
          <p:cNvPr id="31" name="Text 29"/>
          <p:cNvSpPr/>
          <p:nvPr/>
        </p:nvSpPr>
        <p:spPr>
          <a:xfrm>
            <a:off x="8189000" y="6321623"/>
            <a:ext cx="5885378" cy="317659"/>
          </a:xfrm>
          <a:prstGeom prst="rect">
            <a:avLst/>
          </a:prstGeom>
          <a:noFill/>
          <a:ln/>
        </p:spPr>
        <p:txBody>
          <a:bodyPr wrap="none" lIns="0" tIns="0" rIns="0" bIns="0" rtlCol="0" anchor="t"/>
          <a:lstStyle/>
          <a:p>
            <a:pPr algn="l" marL="342900" indent="-342900">
              <a:lnSpc>
                <a:spcPts val="2000"/>
              </a:lnSpc>
              <a:buSzPct val="100000"/>
              <a:buChar char="•"/>
            </a:pPr>
            <a:r>
              <a:rPr lang="en-US" sz="1250" spc="-25" kern="0" dirty="0">
                <a:solidFill>
                  <a:srgbClr val="2B2E3C"/>
                </a:solidFill>
                <a:latin typeface="Open Sans" pitchFamily="34" charset="0"/>
                <a:ea typeface="Open Sans" pitchFamily="34" charset="-122"/>
                <a:cs typeface="Open Sans" pitchFamily="34" charset="-120"/>
              </a:rPr>
              <a:t>Next Steps to take it further</a:t>
            </a:r>
            <a:endParaRPr lang="en-US" sz="1250" dirty="0"/>
          </a:p>
        </p:txBody>
      </p:sp>
      <p:sp>
        <p:nvSpPr>
          <p:cNvPr id="32" name="Text 30"/>
          <p:cNvSpPr/>
          <p:nvPr/>
        </p:nvSpPr>
        <p:spPr>
          <a:xfrm>
            <a:off x="556022" y="7536775"/>
            <a:ext cx="13518356" cy="254079"/>
          </a:xfrm>
          <a:prstGeom prst="rect">
            <a:avLst/>
          </a:prstGeom>
          <a:noFill/>
          <a:ln/>
        </p:spPr>
        <p:txBody>
          <a:bodyPr wrap="none" lIns="0" tIns="0" rIns="0" bIns="0" rtlCol="0" anchor="t"/>
          <a:lstStyle/>
          <a:p>
            <a:pPr indent="0" marL="0">
              <a:lnSpc>
                <a:spcPts val="2000"/>
              </a:lnSpc>
              <a:buNone/>
            </a:pP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Introduction to Android Application Security</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Android's open-source nature and diverse ecosystem introduce unique security challenges.</a:t>
            </a:r>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Apps handle sensitive user data and often integrate with device hardware and services. </a:t>
            </a:r>
            <a:pPr indent="0" marL="0">
              <a:lnSpc>
                <a:spcPts val="2850"/>
              </a:lnSpc>
              <a:buNone/>
            </a:pPr>
            <a:r>
              <a:rPr lang="en-US" sz="1750" b="1" spc="-36" kern="0" dirty="0">
                <a:solidFill>
                  <a:srgbClr val="2B2E3C"/>
                </a:solidFill>
                <a:latin typeface="Open Sans" pitchFamily="34" charset="0"/>
                <a:ea typeface="Open Sans" pitchFamily="34" charset="-122"/>
                <a:cs typeface="Open Sans" pitchFamily="34" charset="-120"/>
              </a:rPr>
              <a:t>Secure design, coding practices, and rigorous testing are critical to mitigate risks.</a:t>
            </a:r>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Penetration testing helps identify and address vulnerabilities before malicious exploitation.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3795593"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Android Platform Architecture</a:t>
            </a:r>
            <a:endParaRPr lang="en-US" sz="2200" dirty="0"/>
          </a:p>
        </p:txBody>
      </p:sp>
      <p:pic>
        <p:nvPicPr>
          <p:cNvPr id="3" name="Image 0" descr="preencoded.png">    </p:cNvPr>
          <p:cNvPicPr>
            <a:picLocks noChangeAspect="1"/>
          </p:cNvPicPr>
          <p:nvPr/>
        </p:nvPicPr>
        <p:blipFill>
          <a:blip r:embed="rId1"/>
          <a:stretch>
            <a:fillRect/>
          </a:stretch>
        </p:blipFill>
        <p:spPr>
          <a:xfrm>
            <a:off x="396835" y="892969"/>
            <a:ext cx="4706660" cy="6930747"/>
          </a:xfrm>
          <a:prstGeom prst="rect">
            <a:avLst/>
          </a:prstGeom>
        </p:spPr>
      </p:pic>
      <p:sp>
        <p:nvSpPr>
          <p:cNvPr id="4" name="Text 1"/>
          <p:cNvSpPr/>
          <p:nvPr/>
        </p:nvSpPr>
        <p:spPr>
          <a:xfrm>
            <a:off x="396835" y="7951232"/>
            <a:ext cx="13836729" cy="181451"/>
          </a:xfrm>
          <a:prstGeom prst="rect">
            <a:avLst/>
          </a:prstGeom>
          <a:noFill/>
          <a:ln/>
        </p:spPr>
        <p:txBody>
          <a:bodyPr wrap="none" lIns="0" tIns="0" rIns="0" bIns="0" rtlCol="0" anchor="t"/>
          <a:lstStyle/>
          <a:p>
            <a:pPr indent="0" marL="0">
              <a:lnSpc>
                <a:spcPts val="1400"/>
              </a:lnSpc>
              <a:buNone/>
            </a:pPr>
            <a:r>
              <a:rPr lang="en-US" sz="850" u="sng" spc="-18" kern="0" dirty="0">
                <a:solidFill>
                  <a:srgbClr val="D2600F"/>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https://developer.android.com/guide/platform</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9020" y="572810"/>
            <a:ext cx="8012906" cy="650915"/>
          </a:xfrm>
          <a:prstGeom prst="rect">
            <a:avLst/>
          </a:prstGeom>
          <a:noFill/>
          <a:ln/>
        </p:spPr>
        <p:txBody>
          <a:bodyPr wrap="none" lIns="0" tIns="0" rIns="0" bIns="0" rtlCol="0" anchor="t"/>
          <a:lstStyle/>
          <a:p>
            <a:pPr indent="0" marL="0">
              <a:lnSpc>
                <a:spcPts val="5100"/>
              </a:lnSpc>
              <a:buNone/>
            </a:pPr>
            <a:r>
              <a:rPr lang="en-US" sz="4100" spc="-123" kern="0" dirty="0">
                <a:solidFill>
                  <a:srgbClr val="2C3F42"/>
                </a:solidFill>
                <a:latin typeface="Bitter Medium" pitchFamily="34" charset="0"/>
                <a:ea typeface="Bitter Medium" pitchFamily="34" charset="-122"/>
                <a:cs typeface="Bitter Medium" pitchFamily="34" charset="-120"/>
              </a:rPr>
              <a:t>Android Platform Security Controls</a:t>
            </a:r>
            <a:endParaRPr lang="en-US" sz="4100" dirty="0"/>
          </a:p>
        </p:txBody>
      </p:sp>
      <p:sp>
        <p:nvSpPr>
          <p:cNvPr id="3" name="Text 1"/>
          <p:cNvSpPr/>
          <p:nvPr/>
        </p:nvSpPr>
        <p:spPr>
          <a:xfrm>
            <a:off x="729020" y="1640324"/>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Application Sandbox</a:t>
            </a:r>
            <a:endParaRPr lang="en-US" sz="1600" dirty="0"/>
          </a:p>
        </p:txBody>
      </p:sp>
      <p:sp>
        <p:nvSpPr>
          <p:cNvPr id="4" name="Text 2"/>
          <p:cNvSpPr/>
          <p:nvPr/>
        </p:nvSpPr>
        <p:spPr>
          <a:xfrm>
            <a:off x="729020" y="2046565"/>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spc="-33" kern="0" dirty="0">
                <a:solidFill>
                  <a:srgbClr val="2B2E3C"/>
                </a:solidFill>
                <a:latin typeface="Open Sans" pitchFamily="34" charset="0"/>
                <a:ea typeface="Open Sans" pitchFamily="34" charset="-122"/>
                <a:cs typeface="Open Sans" pitchFamily="34" charset="-120"/>
              </a:rPr>
              <a:t>Each app runs in an isolated environment, preventing unauthorized access to other apps' data.</a:t>
            </a:r>
            <a:endParaRPr lang="en-US" sz="1600" dirty="0"/>
          </a:p>
        </p:txBody>
      </p:sp>
      <p:sp>
        <p:nvSpPr>
          <p:cNvPr id="5" name="Text 3"/>
          <p:cNvSpPr/>
          <p:nvPr/>
        </p:nvSpPr>
        <p:spPr>
          <a:xfrm>
            <a:off x="729020" y="2452807"/>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Permissions System</a:t>
            </a:r>
            <a:endParaRPr lang="en-US" sz="1600" dirty="0"/>
          </a:p>
        </p:txBody>
      </p:sp>
      <p:sp>
        <p:nvSpPr>
          <p:cNvPr id="6" name="Text 4"/>
          <p:cNvSpPr/>
          <p:nvPr/>
        </p:nvSpPr>
        <p:spPr>
          <a:xfrm>
            <a:off x="729020" y="2859048"/>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Runtime Permissions</a:t>
            </a:r>
            <a:pPr algn="l" lvl="1" indent="0" marL="0">
              <a:lnSpc>
                <a:spcPts val="2600"/>
              </a:lnSpc>
              <a:buNone/>
            </a:pPr>
            <a:r>
              <a:rPr lang="en-US" sz="1600" spc="-33" kern="0" dirty="0">
                <a:solidFill>
                  <a:srgbClr val="2B2E3C"/>
                </a:solidFill>
                <a:latin typeface="Open Sans" pitchFamily="34" charset="0"/>
                <a:ea typeface="Open Sans" pitchFamily="34" charset="-122"/>
                <a:cs typeface="Open Sans" pitchFamily="34" charset="-120"/>
              </a:rPr>
              <a:t> (Android 6.0+): User-granted permissions for sensitive actions.</a:t>
            </a:r>
            <a:endParaRPr lang="en-US" sz="1600" dirty="0"/>
          </a:p>
        </p:txBody>
      </p:sp>
      <p:sp>
        <p:nvSpPr>
          <p:cNvPr id="7" name="Text 5"/>
          <p:cNvSpPr/>
          <p:nvPr/>
        </p:nvSpPr>
        <p:spPr>
          <a:xfrm>
            <a:off x="729020" y="3265289"/>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Encryption &amp; Storage Security</a:t>
            </a:r>
            <a:endParaRPr lang="en-US" sz="1600" dirty="0"/>
          </a:p>
        </p:txBody>
      </p:sp>
      <p:sp>
        <p:nvSpPr>
          <p:cNvPr id="8" name="Text 6"/>
          <p:cNvSpPr/>
          <p:nvPr/>
        </p:nvSpPr>
        <p:spPr>
          <a:xfrm>
            <a:off x="729020" y="3671530"/>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File-Based Encryption (FBE)</a:t>
            </a:r>
            <a:pPr algn="l" lvl="1" indent="0" marL="0">
              <a:lnSpc>
                <a:spcPts val="2600"/>
              </a:lnSpc>
              <a:buNone/>
            </a:pPr>
            <a:r>
              <a:rPr lang="en-US" sz="1600" spc="-33" kern="0" dirty="0">
                <a:solidFill>
                  <a:srgbClr val="2B2E3C"/>
                </a:solidFill>
                <a:latin typeface="Open Sans" pitchFamily="34" charset="0"/>
                <a:ea typeface="Open Sans" pitchFamily="34" charset="-122"/>
                <a:cs typeface="Open Sans" pitchFamily="34" charset="-120"/>
              </a:rPr>
              <a:t>: Secures data at rest with hardware-backed encryption.</a:t>
            </a:r>
            <a:endParaRPr lang="en-US" sz="1600" dirty="0"/>
          </a:p>
        </p:txBody>
      </p:sp>
      <p:sp>
        <p:nvSpPr>
          <p:cNvPr id="9" name="Text 7"/>
          <p:cNvSpPr/>
          <p:nvPr/>
        </p:nvSpPr>
        <p:spPr>
          <a:xfrm>
            <a:off x="729020" y="4077772"/>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KeyStore &amp; TEE</a:t>
            </a:r>
            <a:pPr algn="l" lvl="1" indent="0" marL="0">
              <a:lnSpc>
                <a:spcPts val="2600"/>
              </a:lnSpc>
              <a:buNone/>
            </a:pPr>
            <a:r>
              <a:rPr lang="en-US" sz="1600" spc="-33" kern="0" dirty="0">
                <a:solidFill>
                  <a:srgbClr val="2B2E3C"/>
                </a:solidFill>
                <a:latin typeface="Open Sans" pitchFamily="34" charset="0"/>
                <a:ea typeface="Open Sans" pitchFamily="34" charset="-122"/>
                <a:cs typeface="Open Sans" pitchFamily="34" charset="-120"/>
              </a:rPr>
              <a:t>: Protects cryptographic keys and sensitive operations.</a:t>
            </a:r>
            <a:endParaRPr lang="en-US" sz="1600" dirty="0"/>
          </a:p>
        </p:txBody>
      </p:sp>
      <p:sp>
        <p:nvSpPr>
          <p:cNvPr id="10" name="Text 8"/>
          <p:cNvSpPr/>
          <p:nvPr/>
        </p:nvSpPr>
        <p:spPr>
          <a:xfrm>
            <a:off x="729020" y="4484013"/>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Authentication Mechanisms</a:t>
            </a:r>
            <a:endParaRPr lang="en-US" sz="1600" dirty="0"/>
          </a:p>
        </p:txBody>
      </p:sp>
      <p:sp>
        <p:nvSpPr>
          <p:cNvPr id="11" name="Text 9"/>
          <p:cNvSpPr/>
          <p:nvPr/>
        </p:nvSpPr>
        <p:spPr>
          <a:xfrm>
            <a:off x="729020" y="4890254"/>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Biometrics &amp; Multi-Factor</a:t>
            </a:r>
            <a:pPr algn="l" lvl="1" indent="0" marL="0">
              <a:lnSpc>
                <a:spcPts val="2600"/>
              </a:lnSpc>
              <a:buNone/>
            </a:pPr>
            <a:r>
              <a:rPr lang="en-US" sz="1600" spc="-33" kern="0" dirty="0">
                <a:solidFill>
                  <a:srgbClr val="2B2E3C"/>
                </a:solidFill>
                <a:latin typeface="Open Sans" pitchFamily="34" charset="0"/>
                <a:ea typeface="Open Sans" pitchFamily="34" charset="-122"/>
                <a:cs typeface="Open Sans" pitchFamily="34" charset="-120"/>
              </a:rPr>
              <a:t>: Secure access using fingerprints, facial recognition, and traditional PIN/password.</a:t>
            </a:r>
            <a:endParaRPr lang="en-US" sz="1600" dirty="0"/>
          </a:p>
        </p:txBody>
      </p:sp>
      <p:sp>
        <p:nvSpPr>
          <p:cNvPr id="12" name="Text 10"/>
          <p:cNvSpPr/>
          <p:nvPr/>
        </p:nvSpPr>
        <p:spPr>
          <a:xfrm>
            <a:off x="729020" y="5296495"/>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Secure Boot &amp; Verified Boot</a:t>
            </a:r>
            <a:endParaRPr lang="en-US" sz="1600" dirty="0"/>
          </a:p>
        </p:txBody>
      </p:sp>
      <p:sp>
        <p:nvSpPr>
          <p:cNvPr id="13" name="Text 11"/>
          <p:cNvSpPr/>
          <p:nvPr/>
        </p:nvSpPr>
        <p:spPr>
          <a:xfrm>
            <a:off x="729020" y="5702737"/>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spc="-33" kern="0" dirty="0">
                <a:solidFill>
                  <a:srgbClr val="2B2E3C"/>
                </a:solidFill>
                <a:latin typeface="Open Sans" pitchFamily="34" charset="0"/>
                <a:ea typeface="Open Sans" pitchFamily="34" charset="-122"/>
                <a:cs typeface="Open Sans" pitchFamily="34" charset="-120"/>
              </a:rPr>
              <a:t>Validates each OS layer during boot to ensure integrity, with </a:t>
            </a:r>
            <a:pPr algn="l" lvl="1" indent="0" marL="0">
              <a:lnSpc>
                <a:spcPts val="2600"/>
              </a:lnSpc>
              <a:buNone/>
            </a:pPr>
            <a:r>
              <a:rPr lang="en-US" sz="1600" b="1" spc="-33" kern="0" dirty="0">
                <a:solidFill>
                  <a:srgbClr val="2B2E3C"/>
                </a:solidFill>
                <a:latin typeface="Open Sans" pitchFamily="34" charset="0"/>
                <a:ea typeface="Open Sans" pitchFamily="34" charset="-122"/>
                <a:cs typeface="Open Sans" pitchFamily="34" charset="-120"/>
              </a:rPr>
              <a:t>rollback protection</a:t>
            </a:r>
            <a:pPr algn="l" lvl="1" indent="0" marL="0">
              <a:lnSpc>
                <a:spcPts val="2600"/>
              </a:lnSpc>
              <a:buNone/>
            </a:pPr>
            <a:r>
              <a:rPr lang="en-US" sz="1600" spc="-33" kern="0" dirty="0">
                <a:solidFill>
                  <a:srgbClr val="2B2E3C"/>
                </a:solidFill>
                <a:latin typeface="Open Sans" pitchFamily="34" charset="0"/>
                <a:ea typeface="Open Sans" pitchFamily="34" charset="-122"/>
                <a:cs typeface="Open Sans" pitchFamily="34" charset="-120"/>
              </a:rPr>
              <a:t>.</a:t>
            </a:r>
            <a:endParaRPr lang="en-US" sz="1600" dirty="0"/>
          </a:p>
        </p:txBody>
      </p:sp>
      <p:sp>
        <p:nvSpPr>
          <p:cNvPr id="14" name="Text 12"/>
          <p:cNvSpPr/>
          <p:nvPr/>
        </p:nvSpPr>
        <p:spPr>
          <a:xfrm>
            <a:off x="729020" y="6108978"/>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Google Play Protect</a:t>
            </a:r>
            <a:endParaRPr lang="en-US" sz="1600" dirty="0"/>
          </a:p>
        </p:txBody>
      </p:sp>
      <p:sp>
        <p:nvSpPr>
          <p:cNvPr id="15" name="Text 13"/>
          <p:cNvSpPr/>
          <p:nvPr/>
        </p:nvSpPr>
        <p:spPr>
          <a:xfrm>
            <a:off x="729020" y="6515219"/>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spc="-33" kern="0" dirty="0">
                <a:solidFill>
                  <a:srgbClr val="2B2E3C"/>
                </a:solidFill>
                <a:latin typeface="Open Sans" pitchFamily="34" charset="0"/>
                <a:ea typeface="Open Sans" pitchFamily="34" charset="-122"/>
                <a:cs typeface="Open Sans" pitchFamily="34" charset="-120"/>
              </a:rPr>
              <a:t>Scans apps for malware and enforces app security on the Play Store.</a:t>
            </a:r>
            <a:endParaRPr lang="en-US" sz="1600" dirty="0"/>
          </a:p>
        </p:txBody>
      </p:sp>
      <p:sp>
        <p:nvSpPr>
          <p:cNvPr id="16" name="Text 14"/>
          <p:cNvSpPr/>
          <p:nvPr/>
        </p:nvSpPr>
        <p:spPr>
          <a:xfrm>
            <a:off x="729020" y="6921460"/>
            <a:ext cx="13172361" cy="333375"/>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2B2E3C"/>
                </a:solidFill>
                <a:latin typeface="Open Sans" pitchFamily="34" charset="0"/>
                <a:ea typeface="Open Sans" pitchFamily="34" charset="-122"/>
                <a:cs typeface="Open Sans" pitchFamily="34" charset="-120"/>
              </a:rPr>
              <a:t>SELinux &amp; Access Control</a:t>
            </a:r>
            <a:endParaRPr lang="en-US" sz="1600" dirty="0"/>
          </a:p>
        </p:txBody>
      </p:sp>
      <p:sp>
        <p:nvSpPr>
          <p:cNvPr id="17" name="Text 15"/>
          <p:cNvSpPr/>
          <p:nvPr/>
        </p:nvSpPr>
        <p:spPr>
          <a:xfrm>
            <a:off x="729020" y="7327702"/>
            <a:ext cx="13172361" cy="333375"/>
          </a:xfrm>
          <a:prstGeom prst="rect">
            <a:avLst/>
          </a:prstGeom>
          <a:noFill/>
          <a:ln/>
        </p:spPr>
        <p:txBody>
          <a:bodyPr wrap="none" lIns="0" tIns="0" rIns="0" bIns="0" rtlCol="0" anchor="t"/>
          <a:lstStyle/>
          <a:p>
            <a:pPr algn="l" lvl="1" marL="685800" indent="-342900">
              <a:lnSpc>
                <a:spcPts val="2600"/>
              </a:lnSpc>
              <a:buSzPct val="100000"/>
              <a:buChar char="•"/>
            </a:pPr>
            <a:r>
              <a:rPr lang="en-US" sz="1600" spc="-33" kern="0" dirty="0">
                <a:solidFill>
                  <a:srgbClr val="2B2E3C"/>
                </a:solidFill>
                <a:latin typeface="Open Sans" pitchFamily="34" charset="0"/>
                <a:ea typeface="Open Sans" pitchFamily="34" charset="-122"/>
                <a:cs typeface="Open Sans" pitchFamily="34" charset="-120"/>
              </a:rPr>
              <a:t>Enforces strict security policies, containing apps within defined boundaries.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65327"/>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Android Application Architecture and Ecosystem</a:t>
            </a:r>
            <a:endParaRPr lang="en-US" sz="4450" dirty="0"/>
          </a:p>
        </p:txBody>
      </p:sp>
      <p:sp>
        <p:nvSpPr>
          <p:cNvPr id="4" name="Text 1"/>
          <p:cNvSpPr/>
          <p:nvPr/>
        </p:nvSpPr>
        <p:spPr>
          <a:xfrm>
            <a:off x="793790" y="3423047"/>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Android apps are built using a modular architecture with distinct components like Activities, Services, and Broadcast Receivers.</a:t>
            </a:r>
            <a:endParaRPr lang="en-US" sz="1750" dirty="0"/>
          </a:p>
        </p:txBody>
      </p:sp>
      <p:sp>
        <p:nvSpPr>
          <p:cNvPr id="5" name="Text 2"/>
          <p:cNvSpPr/>
          <p:nvPr/>
        </p:nvSpPr>
        <p:spPr>
          <a:xfrm>
            <a:off x="793790" y="422814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The Android OS and its extensive API ecosystem enable rich functionality but also introduce potential security risks.</a:t>
            </a:r>
            <a:endParaRPr lang="en-US" sz="1750" dirty="0"/>
          </a:p>
        </p:txBody>
      </p:sp>
      <p:sp>
        <p:nvSpPr>
          <p:cNvPr id="6" name="Text 3"/>
          <p:cNvSpPr/>
          <p:nvPr/>
        </p:nvSpPr>
        <p:spPr>
          <a:xfrm>
            <a:off x="793790" y="503324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The open Android app distribution model allows for a diverse range of apps, many of which may have vulnerabilities.</a:t>
            </a:r>
            <a:endParaRPr lang="en-US" sz="1750" dirty="0"/>
          </a:p>
        </p:txBody>
      </p:sp>
      <p:sp>
        <p:nvSpPr>
          <p:cNvPr id="7" name="Text 4"/>
          <p:cNvSpPr/>
          <p:nvPr/>
        </p:nvSpPr>
        <p:spPr>
          <a:xfrm>
            <a:off x="793790" y="5838349"/>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B2E3C"/>
                </a:solidFill>
                <a:latin typeface="Open Sans" pitchFamily="34" charset="0"/>
                <a:ea typeface="Open Sans" pitchFamily="34" charset="-122"/>
                <a:cs typeface="Open Sans" pitchFamily="34" charset="-120"/>
              </a:rPr>
              <a:t>Understanding the Android platform's architecture and ecosystem is crucial for effective penetration testing.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19996"/>
            <a:ext cx="9606796"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Core Android Application Components</a:t>
            </a:r>
            <a:endParaRPr lang="en-US" sz="4450" dirty="0"/>
          </a:p>
        </p:txBody>
      </p:sp>
      <p:sp>
        <p:nvSpPr>
          <p:cNvPr id="3" name="Text 1"/>
          <p:cNvSpPr/>
          <p:nvPr/>
        </p:nvSpPr>
        <p:spPr>
          <a:xfrm>
            <a:off x="793790" y="2082403"/>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b="1" spc="-36" kern="0" dirty="0">
                <a:solidFill>
                  <a:srgbClr val="2B2E3C"/>
                </a:solidFill>
                <a:latin typeface="Open Sans" pitchFamily="34" charset="0"/>
                <a:ea typeface="Open Sans" pitchFamily="34" charset="-122"/>
                <a:cs typeface="Open Sans" pitchFamily="34" charset="-120"/>
              </a:rPr>
              <a:t>Activities</a:t>
            </a:r>
            <a:endParaRPr lang="en-US" sz="1750" dirty="0"/>
          </a:p>
        </p:txBody>
      </p:sp>
      <p:sp>
        <p:nvSpPr>
          <p:cNvPr id="4" name="Text 2"/>
          <p:cNvSpPr/>
          <p:nvPr/>
        </p:nvSpPr>
        <p:spPr>
          <a:xfrm>
            <a:off x="793790" y="2524601"/>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Purpose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Manages the user interface and handles user interactions for a single screen.</a:t>
            </a:r>
            <a:endParaRPr lang="en-US" sz="1750" dirty="0"/>
          </a:p>
        </p:txBody>
      </p:sp>
      <p:sp>
        <p:nvSpPr>
          <p:cNvPr id="5" name="Text 3"/>
          <p:cNvSpPr/>
          <p:nvPr/>
        </p:nvSpPr>
        <p:spPr>
          <a:xfrm>
            <a:off x="793790" y="2966799"/>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Example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Login screen, profile page.</a:t>
            </a:r>
            <a:endParaRPr lang="en-US" sz="1750" dirty="0"/>
          </a:p>
        </p:txBody>
      </p:sp>
      <p:sp>
        <p:nvSpPr>
          <p:cNvPr id="6" name="Text 4"/>
          <p:cNvSpPr/>
          <p:nvPr/>
        </p:nvSpPr>
        <p:spPr>
          <a:xfrm>
            <a:off x="793790" y="340899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b="1" spc="-36" kern="0" dirty="0">
                <a:solidFill>
                  <a:srgbClr val="2B2E3C"/>
                </a:solidFill>
                <a:latin typeface="Open Sans" pitchFamily="34" charset="0"/>
                <a:ea typeface="Open Sans" pitchFamily="34" charset="-122"/>
                <a:cs typeface="Open Sans" pitchFamily="34" charset="-120"/>
              </a:rPr>
              <a:t>Services</a:t>
            </a:r>
            <a:endParaRPr lang="en-US" sz="1750" dirty="0"/>
          </a:p>
        </p:txBody>
      </p:sp>
      <p:sp>
        <p:nvSpPr>
          <p:cNvPr id="7" name="Text 5"/>
          <p:cNvSpPr/>
          <p:nvPr/>
        </p:nvSpPr>
        <p:spPr>
          <a:xfrm>
            <a:off x="793790" y="3851196"/>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Purpose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Runs long-running operations in the background without a UI.</a:t>
            </a:r>
            <a:endParaRPr lang="en-US" sz="1750" dirty="0"/>
          </a:p>
        </p:txBody>
      </p:sp>
      <p:sp>
        <p:nvSpPr>
          <p:cNvPr id="8" name="Text 6"/>
          <p:cNvSpPr/>
          <p:nvPr/>
        </p:nvSpPr>
        <p:spPr>
          <a:xfrm>
            <a:off x="793790" y="4293394"/>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Example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Playing music, fetching data, sending notifications.</a:t>
            </a:r>
            <a:endParaRPr lang="en-US" sz="1750" dirty="0"/>
          </a:p>
        </p:txBody>
      </p:sp>
      <p:sp>
        <p:nvSpPr>
          <p:cNvPr id="9" name="Text 7"/>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b="1" spc="-36" kern="0" dirty="0">
                <a:solidFill>
                  <a:srgbClr val="2B2E3C"/>
                </a:solidFill>
                <a:latin typeface="Open Sans" pitchFamily="34" charset="0"/>
                <a:ea typeface="Open Sans" pitchFamily="34" charset="-122"/>
                <a:cs typeface="Open Sans" pitchFamily="34" charset="-120"/>
              </a:rPr>
              <a:t>Broadcast Receivers</a:t>
            </a:r>
            <a:endParaRPr lang="en-US" sz="1750" dirty="0"/>
          </a:p>
        </p:txBody>
      </p:sp>
      <p:sp>
        <p:nvSpPr>
          <p:cNvPr id="10" name="Text 8"/>
          <p:cNvSpPr/>
          <p:nvPr/>
        </p:nvSpPr>
        <p:spPr>
          <a:xfrm>
            <a:off x="793790" y="5177790"/>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Purpose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Responds to system-wide broadcast announcements (e.g., battery low, Wi-Fi connected).</a:t>
            </a:r>
            <a:endParaRPr lang="en-US" sz="1750" dirty="0"/>
          </a:p>
        </p:txBody>
      </p:sp>
      <p:sp>
        <p:nvSpPr>
          <p:cNvPr id="11" name="Text 9"/>
          <p:cNvSpPr/>
          <p:nvPr/>
        </p:nvSpPr>
        <p:spPr>
          <a:xfrm>
            <a:off x="793790" y="5619988"/>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Example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Listening for boot completion or network changes.</a:t>
            </a:r>
            <a:endParaRPr lang="en-US" sz="1750" dirty="0"/>
          </a:p>
        </p:txBody>
      </p:sp>
      <p:sp>
        <p:nvSpPr>
          <p:cNvPr id="12" name="Text 10"/>
          <p:cNvSpPr/>
          <p:nvPr/>
        </p:nvSpPr>
        <p:spPr>
          <a:xfrm>
            <a:off x="793790" y="606218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b="1" spc="-36" kern="0" dirty="0">
                <a:solidFill>
                  <a:srgbClr val="2B2E3C"/>
                </a:solidFill>
                <a:latin typeface="Open Sans" pitchFamily="34" charset="0"/>
                <a:ea typeface="Open Sans" pitchFamily="34" charset="-122"/>
                <a:cs typeface="Open Sans" pitchFamily="34" charset="-120"/>
              </a:rPr>
              <a:t>Content Providers</a:t>
            </a:r>
            <a:endParaRPr lang="en-US" sz="1750" dirty="0"/>
          </a:p>
        </p:txBody>
      </p:sp>
      <p:sp>
        <p:nvSpPr>
          <p:cNvPr id="13" name="Text 11"/>
          <p:cNvSpPr/>
          <p:nvPr/>
        </p:nvSpPr>
        <p:spPr>
          <a:xfrm>
            <a:off x="793790" y="6504384"/>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Purpose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Manages shared data between apps securely, allowing controlled access to databases.</a:t>
            </a:r>
            <a:endParaRPr lang="en-US" sz="1750" dirty="0"/>
          </a:p>
        </p:txBody>
      </p:sp>
      <p:sp>
        <p:nvSpPr>
          <p:cNvPr id="14" name="Text 12"/>
          <p:cNvSpPr/>
          <p:nvPr/>
        </p:nvSpPr>
        <p:spPr>
          <a:xfrm>
            <a:off x="793790" y="6946583"/>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spc="-36" kern="0" dirty="0">
                <a:solidFill>
                  <a:srgbClr val="2B2E3C"/>
                </a:solidFill>
                <a:latin typeface="Open Sans" pitchFamily="34" charset="0"/>
                <a:ea typeface="Open Sans" pitchFamily="34" charset="-122"/>
                <a:cs typeface="Open Sans" pitchFamily="34" charset="-120"/>
              </a:rPr>
              <a:t>Example</a:t>
            </a:r>
            <a:pPr algn="l" lvl="1"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 Contacts app sharing data with the messaging app.</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2024-11-07T20:18:19Z</dcterms:created>
  <dcterms:modified xsi:type="dcterms:W3CDTF">2024-11-07T20:18:19Z</dcterms:modified>
</cp:coreProperties>
</file>